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charts/colors4.xml" ContentType="application/vnd.ms-office.chartcolorstyl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drawings/drawing5.xml" ContentType="application/vnd.openxmlformats-officedocument.drawingml.chartshapes+xml"/>
  <Override PartName="/ppt/charts/style3.xml" ContentType="application/vnd.ms-office.chartstyl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charts/colors3.xml" ContentType="application/vnd.ms-office.chartcolorstyle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charts/chart8.xml" ContentType="application/vnd.openxmlformats-officedocument.drawingml.char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charts/style4.xml" ContentType="application/vnd.ms-office.chartstyle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rawings/drawing4.xml" ContentType="application/vnd.openxmlformats-officedocument.drawingml.chartshapes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32" r:id="rId2"/>
  </p:sldMasterIdLst>
  <p:notesMasterIdLst>
    <p:notesMasterId r:id="rId36"/>
  </p:notesMasterIdLst>
  <p:sldIdLst>
    <p:sldId id="256" r:id="rId3"/>
    <p:sldId id="257" r:id="rId4"/>
    <p:sldId id="295" r:id="rId5"/>
    <p:sldId id="261" r:id="rId6"/>
    <p:sldId id="260" r:id="rId7"/>
    <p:sldId id="262" r:id="rId8"/>
    <p:sldId id="296" r:id="rId9"/>
    <p:sldId id="297" r:id="rId10"/>
    <p:sldId id="298" r:id="rId11"/>
    <p:sldId id="263" r:id="rId12"/>
    <p:sldId id="287" r:id="rId13"/>
    <p:sldId id="292" r:id="rId14"/>
    <p:sldId id="264" r:id="rId15"/>
    <p:sldId id="288" r:id="rId16"/>
    <p:sldId id="265" r:id="rId17"/>
    <p:sldId id="266" r:id="rId18"/>
    <p:sldId id="299" r:id="rId19"/>
    <p:sldId id="269" r:id="rId20"/>
    <p:sldId id="267" r:id="rId21"/>
    <p:sldId id="291" r:id="rId22"/>
    <p:sldId id="286" r:id="rId23"/>
    <p:sldId id="284" r:id="rId24"/>
    <p:sldId id="271" r:id="rId25"/>
    <p:sldId id="272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</p:sldIdLst>
  <p:sldSz cx="9144000" cy="6858000" type="screen4x3"/>
  <p:notesSz cx="6858000" cy="9926638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_________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933;&#928;&#919;&#929;&#917;&#931;&#921;&#913;&#922;&#913;\&#917;&#928;&#917;&#926;&#917;&#929;&#915;&#913;&#931;&#921;&#913;%20&#917;&#929;&#937;&#932;&#919;&#924;&#913;&#932;&#927;&#923;&#927;&#915;&#921;&#937;&#925;\&#917;&#926;&#937;&#932;&#917;&#929;&#921;&#922;&#927;&#921;%20&#913;&#931;&#920;&#917;&#925;&#917;&#921;&#931;%20&#916;&#917;&#922;&#917;&#924;&#914;&#929;&#921;&#927;&#931;%202017\&#915;&#929;&#913;&#934;&#919;&#924;&#913;%20&#924;&#917;%20&#916;&#933;&#925;&#913;&#932;&#913;%20&#922;&#913;&#921;%20&#913;&#916;&#933;&#925;&#913;&#932;&#913;%20&#931;&#919;&#924;&#917;&#921;&#913;%20&#917;&#926;&#937;&#932;&#917;&#929;&#921;&#922;&#937;&#925;%20&#913;&#931;&#920;&#917;&#925;&#937;&#925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933;&#928;&#919;&#929;&#917;&#931;&#921;&#913;&#922;&#913;\&#917;&#928;&#917;&#926;&#917;&#929;&#915;&#913;&#931;&#921;&#913;%20&#917;&#929;&#937;&#932;&#919;&#924;&#913;&#932;&#927;&#923;&#927;&#915;&#921;&#937;&#925;\&#917;&#931;&#937;&#932;&#917;&#929;&#921;&#922;&#927;&#921;%20&#913;&#931;&#920;&#917;&#925;&#917;&#921;&#931;\&#915;&#929;&#913;&#934;&#919;&#924;&#913;%20&#924;&#917;%20&#916;&#933;&#925;&#913;&#932;&#913;%20&#922;&#913;&#921;%20&#913;&#916;&#933;&#924;&#913;&#924;&#913;%20&#931;&#919;&#924;&#917;&#921;&#913;%20&#924;&#913;&#931;%20&#917;&#931;&#937;&#932;&#917;&#929;&#921;&#922;&#937;&#925;%20&#913;&#931;&#920;&#917;&#925;&#937;&#925;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______________Microsoft_Office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___________________Microsoft_Office_Excel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______________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F:\&#933;&#928;&#919;&#929;&#917;&#931;&#921;&#913;&#922;&#913;\&#917;&#928;&#917;&#926;&#917;&#929;&#915;&#913;&#931;&#921;&#913;%20&#917;&#929;&#937;&#932;&#919;&#924;&#913;&#932;&#927;&#923;&#927;&#915;&#921;&#937;&#925;\&#917;&#931;&#937;&#932;&#917;&#929;&#921;&#922;&#927;&#921;%20&#913;&#931;&#920;&#917;&#925;&#917;&#921;&#931;\&#913;&#928;&#927;&#932;&#917;&#923;&#917;&#931;&#924;&#913;&#932;&#913;%20&#931;&#917;%20&#928;&#921;&#932;&#917;&#931;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F:\&#933;&#928;&#919;&#929;&#917;&#931;&#921;&#913;&#922;&#913;\&#917;&#928;&#917;&#926;&#917;&#929;&#915;&#913;&#931;&#921;&#913;%20&#917;&#929;&#937;&#932;&#919;&#924;&#913;&#932;&#927;&#923;&#927;&#915;&#921;&#937;&#925;\&#917;&#931;&#937;&#932;&#917;&#929;&#921;&#922;&#927;&#921;%20&#913;&#931;&#920;&#917;&#925;&#917;&#921;&#931;\&#913;&#928;&#927;&#932;&#917;&#923;&#917;&#931;&#924;&#913;&#932;&#913;%20&#931;&#917;%20&#928;&#921;&#932;&#917;&#931;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F:\&#933;&#928;&#919;&#929;&#917;&#931;&#921;&#913;&#922;&#913;\&#917;&#928;&#917;&#926;&#917;&#929;&#915;&#913;&#931;&#921;&#913;%20&#917;&#929;&#937;&#932;&#919;&#924;&#913;&#932;&#927;&#923;&#927;&#915;&#921;&#937;&#925;\&#917;&#926;&#937;&#932;&#917;&#929;&#921;&#922;&#927;&#921;%20&#913;&#931;&#920;&#917;&#925;&#917;&#921;&#931;%20&#916;&#917;&#922;&#917;&#924;&#914;&#929;&#921;&#927;&#931;%202017\&#913;&#928;&#927;&#932;&#917;&#923;&#917;&#931;&#924;&#913;&#932;&#913;%20&#917;&#926;&#937;&#932;&#917;&#929;&#921;&#922;&#937;&#925;%20&#913;&#931;&#920;&#917;&#925;&#937;&#925;%20&#924;&#917;%20&#928;&#921;&#932;&#917;&#931;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F:\&#933;&#928;&#919;&#929;&#917;&#931;&#921;&#913;&#922;&#913;\&#917;&#928;&#917;&#926;&#917;&#929;&#915;&#913;&#931;&#921;&#913;%20&#917;&#929;&#937;&#932;&#919;&#924;&#913;&#932;&#927;&#923;&#927;&#915;&#921;&#937;&#925;\&#917;&#926;&#937;&#932;&#917;&#929;&#921;&#922;&#927;&#921;%20&#913;&#931;&#920;&#917;&#925;&#917;&#921;&#931;%20&#916;&#917;&#922;&#917;&#924;&#914;&#929;&#921;&#927;&#931;%202017\&#913;&#928;&#927;&#932;&#917;&#923;&#917;&#931;&#924;&#913;&#932;&#913;%20&#917;&#926;&#937;&#932;&#917;&#929;&#921;&#922;&#937;&#925;%20&#913;&#931;&#920;&#917;&#925;&#937;&#925;%20&#924;&#917;%20&#928;&#921;&#932;&#917;&#931;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F:\&#933;&#928;&#919;&#929;&#917;&#931;&#921;&#913;&#922;&#913;\&#917;&#928;&#917;&#926;&#917;&#929;&#915;&#913;&#931;&#921;&#913;%20&#917;&#929;&#937;&#932;&#919;&#924;&#913;&#932;&#927;&#923;&#927;&#915;&#921;&#937;&#925;\&#917;&#926;&#937;&#932;&#917;&#929;&#921;&#922;&#927;&#921;%20&#913;&#931;&#920;&#917;&#925;&#917;&#921;&#931;%20&#916;&#917;&#922;&#917;&#924;&#914;&#929;&#921;&#927;&#931;%202017\&#913;&#928;&#927;&#932;&#917;&#923;&#917;&#931;&#924;&#913;&#932;&#913;%20&#917;&#926;&#937;&#932;&#917;&#929;&#921;&#922;&#937;&#925;%20&#913;&#931;&#920;&#917;&#925;&#937;&#925;%20&#924;&#917;%20&#928;&#921;&#932;&#917;&#931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l-GR" sz="1862" b="0" i="0" u="none" strike="noStrike" kern="1200" spc="0" baseline="0" dirty="0" err="1" smtClean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l-GR" sz="1862" b="0" i="0" u="none" strike="noStrike" kern="1200" spc="0" baseline="0" dirty="0" err="1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rPr>
              <a:t>Αρ. Εξετασθέντων στα Τακτ.Εξωτ.Ιατρεία</a:t>
            </a:r>
          </a:p>
        </c:rich>
      </c:tx>
      <c:spPr>
        <a:noFill/>
        <a:ln>
          <a:noFill/>
        </a:ln>
        <a:effectLst/>
      </c:spPr>
    </c:title>
    <c:plotArea>
      <c:layout/>
      <c:lineChart>
        <c:grouping val="standard"/>
        <c:ser>
          <c:idx val="0"/>
          <c:order val="0"/>
          <c:tx>
            <c:strRef>
              <c:f>Φύλλο1!$B$1</c:f>
              <c:strCache>
                <c:ptCount val="1"/>
                <c:pt idx="0">
                  <c:v>2014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Φύλλο1!$A$2:$A$13</c:f>
              <c:strCache>
                <c:ptCount val="12"/>
                <c:pt idx="0">
                  <c:v>ΙΑΝΟΥΑΡΙΟΣ</c:v>
                </c:pt>
                <c:pt idx="1">
                  <c:v>ΦΕΒΡΟΥΑΡΙΟΣ</c:v>
                </c:pt>
                <c:pt idx="2">
                  <c:v>ΜΑΡΤΙΟΣ</c:v>
                </c:pt>
                <c:pt idx="3">
                  <c:v>ΑΠΡΙΛΙΟΣ</c:v>
                </c:pt>
                <c:pt idx="4">
                  <c:v>ΜΑΙΟΣ</c:v>
                </c:pt>
                <c:pt idx="5">
                  <c:v>ΙΟΥΝΙΟΣ</c:v>
                </c:pt>
                <c:pt idx="6">
                  <c:v>ΙΟΥΛΙΟΣ</c:v>
                </c:pt>
                <c:pt idx="7">
                  <c:v>ΑΥΓΟΥΣΤΟΣ</c:v>
                </c:pt>
                <c:pt idx="8">
                  <c:v>ΣΕΠΤΕΜΒΡΙΟΣ</c:v>
                </c:pt>
                <c:pt idx="9">
                  <c:v>ΟΚΤΩΒΡΙΟΣ</c:v>
                </c:pt>
                <c:pt idx="10">
                  <c:v>ΝΟΕΜΒΡΙΟΣ</c:v>
                </c:pt>
                <c:pt idx="11">
                  <c:v>ΔΕΚΕΜΒΡΙΟΣ</c:v>
                </c:pt>
              </c:strCache>
            </c:strRef>
          </c:cat>
          <c:val>
            <c:numRef>
              <c:f>Φύλλο1!$B$2:$B$13</c:f>
              <c:numCache>
                <c:formatCode>#,##0</c:formatCode>
                <c:ptCount val="12"/>
                <c:pt idx="0">
                  <c:v>1941</c:v>
                </c:pt>
                <c:pt idx="1">
                  <c:v>1905</c:v>
                </c:pt>
                <c:pt idx="2">
                  <c:v>1701</c:v>
                </c:pt>
                <c:pt idx="3">
                  <c:v>1657</c:v>
                </c:pt>
                <c:pt idx="4">
                  <c:v>1918</c:v>
                </c:pt>
                <c:pt idx="5">
                  <c:v>1449</c:v>
                </c:pt>
                <c:pt idx="6">
                  <c:v>2025</c:v>
                </c:pt>
                <c:pt idx="7">
                  <c:v>1475</c:v>
                </c:pt>
                <c:pt idx="8">
                  <c:v>1822</c:v>
                </c:pt>
                <c:pt idx="9">
                  <c:v>1887</c:v>
                </c:pt>
                <c:pt idx="10">
                  <c:v>1539</c:v>
                </c:pt>
                <c:pt idx="11">
                  <c:v>1313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5F1-4F05-98A5-3768F28223CE}"/>
            </c:ext>
          </c:extLst>
        </c:ser>
        <c:ser>
          <c:idx val="1"/>
          <c:order val="1"/>
          <c:tx>
            <c:strRef>
              <c:f>Φύλλο1!$C$1</c:f>
              <c:strCache>
                <c:ptCount val="1"/>
                <c:pt idx="0">
                  <c:v>2015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Φύλλο1!$A$2:$A$13</c:f>
              <c:strCache>
                <c:ptCount val="12"/>
                <c:pt idx="0">
                  <c:v>ΙΑΝΟΥΑΡΙΟΣ</c:v>
                </c:pt>
                <c:pt idx="1">
                  <c:v>ΦΕΒΡΟΥΑΡΙΟΣ</c:v>
                </c:pt>
                <c:pt idx="2">
                  <c:v>ΜΑΡΤΙΟΣ</c:v>
                </c:pt>
                <c:pt idx="3">
                  <c:v>ΑΠΡΙΛΙΟΣ</c:v>
                </c:pt>
                <c:pt idx="4">
                  <c:v>ΜΑΙΟΣ</c:v>
                </c:pt>
                <c:pt idx="5">
                  <c:v>ΙΟΥΝΙΟΣ</c:v>
                </c:pt>
                <c:pt idx="6">
                  <c:v>ΙΟΥΛΙΟΣ</c:v>
                </c:pt>
                <c:pt idx="7">
                  <c:v>ΑΥΓΟΥΣΤΟΣ</c:v>
                </c:pt>
                <c:pt idx="8">
                  <c:v>ΣΕΠΤΕΜΒΡΙΟΣ</c:v>
                </c:pt>
                <c:pt idx="9">
                  <c:v>ΟΚΤΩΒΡΙΟΣ</c:v>
                </c:pt>
                <c:pt idx="10">
                  <c:v>ΝΟΕΜΒΡΙΟΣ</c:v>
                </c:pt>
                <c:pt idx="11">
                  <c:v>ΔΕΚΕΜΒΡΙΟΣ</c:v>
                </c:pt>
              </c:strCache>
            </c:strRef>
          </c:cat>
          <c:val>
            <c:numRef>
              <c:f>Φύλλο1!$C$2:$C$13</c:f>
              <c:numCache>
                <c:formatCode>#,##0</c:formatCode>
                <c:ptCount val="12"/>
                <c:pt idx="0">
                  <c:v>1356</c:v>
                </c:pt>
                <c:pt idx="1">
                  <c:v>1238</c:v>
                </c:pt>
                <c:pt idx="2" formatCode="General">
                  <c:v>1498</c:v>
                </c:pt>
                <c:pt idx="3" formatCode="General">
                  <c:v>1199</c:v>
                </c:pt>
                <c:pt idx="4" formatCode="General">
                  <c:v>1036</c:v>
                </c:pt>
                <c:pt idx="5" formatCode="General">
                  <c:v>1083</c:v>
                </c:pt>
                <c:pt idx="6">
                  <c:v>1883</c:v>
                </c:pt>
                <c:pt idx="7" formatCode="General">
                  <c:v>1446</c:v>
                </c:pt>
                <c:pt idx="8" formatCode="General">
                  <c:v>1745</c:v>
                </c:pt>
                <c:pt idx="9" formatCode="General">
                  <c:v>1892</c:v>
                </c:pt>
                <c:pt idx="10" formatCode="General">
                  <c:v>1889</c:v>
                </c:pt>
                <c:pt idx="11" formatCode="General">
                  <c:v>1979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5F1-4F05-98A5-3768F28223CE}"/>
            </c:ext>
          </c:extLst>
        </c:ser>
        <c:ser>
          <c:idx val="2"/>
          <c:order val="2"/>
          <c:tx>
            <c:strRef>
              <c:f>Φύλλο1!$D$1</c:f>
              <c:strCache>
                <c:ptCount val="1"/>
                <c:pt idx="0">
                  <c:v>2016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Φύλλο1!$A$2:$A$13</c:f>
              <c:strCache>
                <c:ptCount val="12"/>
                <c:pt idx="0">
                  <c:v>ΙΑΝΟΥΑΡΙΟΣ</c:v>
                </c:pt>
                <c:pt idx="1">
                  <c:v>ΦΕΒΡΟΥΑΡΙΟΣ</c:v>
                </c:pt>
                <c:pt idx="2">
                  <c:v>ΜΑΡΤΙΟΣ</c:v>
                </c:pt>
                <c:pt idx="3">
                  <c:v>ΑΠΡΙΛΙΟΣ</c:v>
                </c:pt>
                <c:pt idx="4">
                  <c:v>ΜΑΙΟΣ</c:v>
                </c:pt>
                <c:pt idx="5">
                  <c:v>ΙΟΥΝΙΟΣ</c:v>
                </c:pt>
                <c:pt idx="6">
                  <c:v>ΙΟΥΛΙΟΣ</c:v>
                </c:pt>
                <c:pt idx="7">
                  <c:v>ΑΥΓΟΥΣΤΟΣ</c:v>
                </c:pt>
                <c:pt idx="8">
                  <c:v>ΣΕΠΤΕΜΒΡΙΟΣ</c:v>
                </c:pt>
                <c:pt idx="9">
                  <c:v>ΟΚΤΩΒΡΙΟΣ</c:v>
                </c:pt>
                <c:pt idx="10">
                  <c:v>ΝΟΕΜΒΡΙΟΣ</c:v>
                </c:pt>
                <c:pt idx="11">
                  <c:v>ΔΕΚΕΜΒΡΙΟΣ</c:v>
                </c:pt>
              </c:strCache>
            </c:strRef>
          </c:cat>
          <c:val>
            <c:numRef>
              <c:f>Φύλλο1!$D$2:$D$13</c:f>
              <c:numCache>
                <c:formatCode>#,##0</c:formatCode>
                <c:ptCount val="12"/>
                <c:pt idx="0">
                  <c:v>1807</c:v>
                </c:pt>
                <c:pt idx="1">
                  <c:v>2050</c:v>
                </c:pt>
                <c:pt idx="2">
                  <c:v>2136</c:v>
                </c:pt>
                <c:pt idx="3">
                  <c:v>1995</c:v>
                </c:pt>
                <c:pt idx="4">
                  <c:v>2059</c:v>
                </c:pt>
                <c:pt idx="5">
                  <c:v>2421</c:v>
                </c:pt>
                <c:pt idx="6">
                  <c:v>2460</c:v>
                </c:pt>
                <c:pt idx="7">
                  <c:v>2237</c:v>
                </c:pt>
                <c:pt idx="8">
                  <c:v>2688</c:v>
                </c:pt>
                <c:pt idx="9">
                  <c:v>2814</c:v>
                </c:pt>
                <c:pt idx="10">
                  <c:v>2734</c:v>
                </c:pt>
                <c:pt idx="11">
                  <c:v>2299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5F1-4F05-98A5-3768F28223CE}"/>
            </c:ext>
          </c:extLst>
        </c:ser>
        <c:ser>
          <c:idx val="3"/>
          <c:order val="3"/>
          <c:tx>
            <c:strRef>
              <c:f>Φύλλο1!$E$1</c:f>
              <c:strCache>
                <c:ptCount val="1"/>
                <c:pt idx="0">
                  <c:v>2017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Φύλλο1!$A$2:$A$13</c:f>
              <c:strCache>
                <c:ptCount val="12"/>
                <c:pt idx="0">
                  <c:v>ΙΑΝΟΥΑΡΙΟΣ</c:v>
                </c:pt>
                <c:pt idx="1">
                  <c:v>ΦΕΒΡΟΥΑΡΙΟΣ</c:v>
                </c:pt>
                <c:pt idx="2">
                  <c:v>ΜΑΡΤΙΟΣ</c:v>
                </c:pt>
                <c:pt idx="3">
                  <c:v>ΑΠΡΙΛΙΟΣ</c:v>
                </c:pt>
                <c:pt idx="4">
                  <c:v>ΜΑΙΟΣ</c:v>
                </c:pt>
                <c:pt idx="5">
                  <c:v>ΙΟΥΝΙΟΣ</c:v>
                </c:pt>
                <c:pt idx="6">
                  <c:v>ΙΟΥΛΙΟΣ</c:v>
                </c:pt>
                <c:pt idx="7">
                  <c:v>ΑΥΓΟΥΣΤΟΣ</c:v>
                </c:pt>
                <c:pt idx="8">
                  <c:v>ΣΕΠΤΕΜΒΡΙΟΣ</c:v>
                </c:pt>
                <c:pt idx="9">
                  <c:v>ΟΚΤΩΒΡΙΟΣ</c:v>
                </c:pt>
                <c:pt idx="10">
                  <c:v>ΝΟΕΜΒΡΙΟΣ</c:v>
                </c:pt>
                <c:pt idx="11">
                  <c:v>ΔΕΚΕΜΒΡΙΟΣ</c:v>
                </c:pt>
              </c:strCache>
            </c:strRef>
          </c:cat>
          <c:val>
            <c:numRef>
              <c:f>Φύλλο1!$E$2:$E$13</c:f>
              <c:numCache>
                <c:formatCode>#,##0</c:formatCode>
                <c:ptCount val="12"/>
                <c:pt idx="0">
                  <c:v>2496</c:v>
                </c:pt>
                <c:pt idx="1">
                  <c:v>2685</c:v>
                </c:pt>
                <c:pt idx="2">
                  <c:v>3235</c:v>
                </c:pt>
                <c:pt idx="3">
                  <c:v>2469</c:v>
                </c:pt>
                <c:pt idx="4">
                  <c:v>3047</c:v>
                </c:pt>
                <c:pt idx="5">
                  <c:v>3044</c:v>
                </c:pt>
                <c:pt idx="6">
                  <c:v>2927</c:v>
                </c:pt>
                <c:pt idx="7">
                  <c:v>2651</c:v>
                </c:pt>
                <c:pt idx="8">
                  <c:v>2808</c:v>
                </c:pt>
                <c:pt idx="9">
                  <c:v>3094</c:v>
                </c:pt>
                <c:pt idx="10">
                  <c:v>3112</c:v>
                </c:pt>
                <c:pt idx="11">
                  <c:v>2457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5F1-4F05-98A5-3768F28223CE}"/>
            </c:ext>
          </c:extLst>
        </c:ser>
        <c:ser>
          <c:idx val="4"/>
          <c:order val="4"/>
          <c:tx>
            <c:strRef>
              <c:f>Φύλλο1!$F$1</c:f>
              <c:strCache>
                <c:ptCount val="1"/>
                <c:pt idx="0">
                  <c:v>2018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strRef>
              <c:f>Φύλλο1!$A$2:$A$13</c:f>
              <c:strCache>
                <c:ptCount val="12"/>
                <c:pt idx="0">
                  <c:v>ΙΑΝΟΥΑΡΙΟΣ</c:v>
                </c:pt>
                <c:pt idx="1">
                  <c:v>ΦΕΒΡΟΥΑΡΙΟΣ</c:v>
                </c:pt>
                <c:pt idx="2">
                  <c:v>ΜΑΡΤΙΟΣ</c:v>
                </c:pt>
                <c:pt idx="3">
                  <c:v>ΑΠΡΙΛΙΟΣ</c:v>
                </c:pt>
                <c:pt idx="4">
                  <c:v>ΜΑΙΟΣ</c:v>
                </c:pt>
                <c:pt idx="5">
                  <c:v>ΙΟΥΝΙΟΣ</c:v>
                </c:pt>
                <c:pt idx="6">
                  <c:v>ΙΟΥΛΙΟΣ</c:v>
                </c:pt>
                <c:pt idx="7">
                  <c:v>ΑΥΓΟΥΣΤΟΣ</c:v>
                </c:pt>
                <c:pt idx="8">
                  <c:v>ΣΕΠΤΕΜΒΡΙΟΣ</c:v>
                </c:pt>
                <c:pt idx="9">
                  <c:v>ΟΚΤΩΒΡΙΟΣ</c:v>
                </c:pt>
                <c:pt idx="10">
                  <c:v>ΝΟΕΜΒΡΙΟΣ</c:v>
                </c:pt>
                <c:pt idx="11">
                  <c:v>ΔΕΚΕΜΒΡΙΟΣ</c:v>
                </c:pt>
              </c:strCache>
            </c:strRef>
          </c:cat>
          <c:val>
            <c:numRef>
              <c:f>Φύλλο1!$F$2:$F$13</c:f>
              <c:numCache>
                <c:formatCode>#,##0</c:formatCode>
                <c:ptCount val="12"/>
                <c:pt idx="0">
                  <c:v>2826</c:v>
                </c:pt>
                <c:pt idx="1">
                  <c:v>2690</c:v>
                </c:pt>
                <c:pt idx="2">
                  <c:v>3264</c:v>
                </c:pt>
                <c:pt idx="3">
                  <c:v>2312</c:v>
                </c:pt>
                <c:pt idx="4">
                  <c:v>3367</c:v>
                </c:pt>
                <c:pt idx="5">
                  <c:v>3144</c:v>
                </c:pt>
                <c:pt idx="6">
                  <c:v>3211</c:v>
                </c:pt>
                <c:pt idx="7">
                  <c:v>3106</c:v>
                </c:pt>
                <c:pt idx="8">
                  <c:v>5207</c:v>
                </c:pt>
                <c:pt idx="9">
                  <c:v>3901</c:v>
                </c:pt>
                <c:pt idx="10">
                  <c:v>3540</c:v>
                </c:pt>
                <c:pt idx="11">
                  <c:v>2318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5F1-4F05-98A5-3768F28223CE}"/>
            </c:ext>
          </c:extLst>
        </c:ser>
        <c:ser>
          <c:idx val="5"/>
          <c:order val="5"/>
          <c:tx>
            <c:strRef>
              <c:f>Φύλλο1!$G$1</c:f>
              <c:strCache>
                <c:ptCount val="1"/>
                <c:pt idx="0">
                  <c:v>2019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strRef>
              <c:f>Φύλλο1!$A$2:$A$13</c:f>
              <c:strCache>
                <c:ptCount val="12"/>
                <c:pt idx="0">
                  <c:v>ΙΑΝΟΥΑΡΙΟΣ</c:v>
                </c:pt>
                <c:pt idx="1">
                  <c:v>ΦΕΒΡΟΥΑΡΙΟΣ</c:v>
                </c:pt>
                <c:pt idx="2">
                  <c:v>ΜΑΡΤΙΟΣ</c:v>
                </c:pt>
                <c:pt idx="3">
                  <c:v>ΑΠΡΙΛΙΟΣ</c:v>
                </c:pt>
                <c:pt idx="4">
                  <c:v>ΜΑΙΟΣ</c:v>
                </c:pt>
                <c:pt idx="5">
                  <c:v>ΙΟΥΝΙΟΣ</c:v>
                </c:pt>
                <c:pt idx="6">
                  <c:v>ΙΟΥΛΙΟΣ</c:v>
                </c:pt>
                <c:pt idx="7">
                  <c:v>ΑΥΓΟΥΣΤΟΣ</c:v>
                </c:pt>
                <c:pt idx="8">
                  <c:v>ΣΕΠΤΕΜΒΡΙΟΣ</c:v>
                </c:pt>
                <c:pt idx="9">
                  <c:v>ΟΚΤΩΒΡΙΟΣ</c:v>
                </c:pt>
                <c:pt idx="10">
                  <c:v>ΝΟΕΜΒΡΙΟΣ</c:v>
                </c:pt>
                <c:pt idx="11">
                  <c:v>ΔΕΚΕΜΒΡΙΟΣ</c:v>
                </c:pt>
              </c:strCache>
            </c:strRef>
          </c:cat>
          <c:val>
            <c:numRef>
              <c:f>Φύλλο1!$G$2:$G$13</c:f>
              <c:numCache>
                <c:formatCode>#,##0</c:formatCode>
                <c:ptCount val="12"/>
                <c:pt idx="0">
                  <c:v>3078</c:v>
                </c:pt>
                <c:pt idx="1">
                  <c:v>3189</c:v>
                </c:pt>
                <c:pt idx="2">
                  <c:v>2983</c:v>
                </c:pt>
                <c:pt idx="3">
                  <c:v>3049</c:v>
                </c:pt>
                <c:pt idx="4">
                  <c:v>3573</c:v>
                </c:pt>
                <c:pt idx="5">
                  <c:v>3049</c:v>
                </c:pt>
                <c:pt idx="6">
                  <c:v>3278</c:v>
                </c:pt>
                <c:pt idx="7">
                  <c:v>2970</c:v>
                </c:pt>
                <c:pt idx="8">
                  <c:v>3384</c:v>
                </c:pt>
                <c:pt idx="9">
                  <c:v>3530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E5F1-4F05-98A5-3768F28223CE}"/>
            </c:ext>
          </c:extLst>
        </c:ser>
        <c:dLbls/>
        <c:marker val="1"/>
        <c:axId val="161816960"/>
        <c:axId val="161817728"/>
      </c:lineChart>
      <c:catAx>
        <c:axId val="16181696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61817728"/>
        <c:crosses val="autoZero"/>
        <c:auto val="1"/>
        <c:lblAlgn val="ctr"/>
        <c:lblOffset val="100"/>
      </c:catAx>
      <c:valAx>
        <c:axId val="16181772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61816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style val="28"/>
  <c:chart>
    <c:title>
      <c:tx>
        <c:rich>
          <a:bodyPr/>
          <a:lstStyle/>
          <a:p>
            <a:pPr>
              <a:defRPr lang="en-US"/>
            </a:pPr>
            <a:r>
              <a:rPr lang="el-GR" sz="1600" dirty="0"/>
              <a:t>Δείκτες ικανοποίησης πολιτών που έλαβαν υπηρεσίες στα Τακτικά και Έκτακτα Ιατρεία του</a:t>
            </a:r>
          </a:p>
          <a:p>
            <a:pPr>
              <a:defRPr lang="en-US"/>
            </a:pPr>
            <a:r>
              <a:rPr lang="el-GR" sz="1600" dirty="0"/>
              <a:t> Γενικού Νοσοκομείου Σύρου</a:t>
            </a:r>
          </a:p>
        </c:rich>
      </c:tx>
      <c:layout>
        <c:manualLayout>
          <c:xMode val="edge"/>
          <c:yMode val="edge"/>
          <c:x val="5.1258727251845319E-2"/>
          <c:y val="1.0188601771232864E-2"/>
        </c:manualLayout>
      </c:layout>
    </c:title>
    <c:plotArea>
      <c:layout/>
      <c:barChart>
        <c:barDir val="bar"/>
        <c:grouping val="clustered"/>
        <c:ser>
          <c:idx val="0"/>
          <c:order val="0"/>
          <c:spPr>
            <a:solidFill>
              <a:srgbClr val="92D050"/>
            </a:solidFill>
            <a:ln>
              <a:solidFill>
                <a:srgbClr val="92D050"/>
              </a:solidFill>
            </a:ln>
          </c:spPr>
          <c:dPt>
            <c:idx val="20"/>
            <c:spPr>
              <a:solidFill>
                <a:srgbClr val="FF0000"/>
              </a:solidFill>
              <a:ln>
                <a:solidFill>
                  <a:srgbClr val="92D05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B47B-4268-BDB9-784D513B36A5}"/>
              </c:ext>
            </c:extLst>
          </c:dPt>
          <c:dPt>
            <c:idx val="21"/>
            <c:spPr>
              <a:solidFill>
                <a:srgbClr val="FF0000"/>
              </a:solidFill>
              <a:ln>
                <a:solidFill>
                  <a:srgbClr val="92D05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47B-4268-BDB9-784D513B36A5}"/>
              </c:ext>
            </c:extLst>
          </c:dPt>
          <c:dPt>
            <c:idx val="22"/>
            <c:spPr>
              <a:solidFill>
                <a:srgbClr val="FF0000"/>
              </a:solidFill>
              <a:ln>
                <a:solidFill>
                  <a:srgbClr val="92D05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B47B-4268-BDB9-784D513B36A5}"/>
              </c:ext>
            </c:extLst>
          </c:dPt>
          <c:dPt>
            <c:idx val="23"/>
            <c:spPr>
              <a:solidFill>
                <a:srgbClr val="FF0000"/>
              </a:solidFill>
              <a:ln>
                <a:solidFill>
                  <a:srgbClr val="92D05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47B-4268-BDB9-784D513B36A5}"/>
              </c:ext>
            </c:extLst>
          </c:dPt>
          <c:dPt>
            <c:idx val="24"/>
            <c:spPr>
              <a:solidFill>
                <a:srgbClr val="FF0000"/>
              </a:solidFill>
              <a:ln>
                <a:solidFill>
                  <a:srgbClr val="92D05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B47B-4268-BDB9-784D513B36A5}"/>
              </c:ext>
            </c:extLst>
          </c:dPt>
          <c:dPt>
            <c:idx val="25"/>
            <c:spPr>
              <a:solidFill>
                <a:srgbClr val="FF0000"/>
              </a:solidFill>
              <a:ln>
                <a:solidFill>
                  <a:srgbClr val="92D05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47B-4268-BDB9-784D513B36A5}"/>
              </c:ext>
            </c:extLst>
          </c:dPt>
          <c:dPt>
            <c:idx val="26"/>
            <c:spPr>
              <a:solidFill>
                <a:srgbClr val="FF0000"/>
              </a:solidFill>
              <a:ln>
                <a:solidFill>
                  <a:srgbClr val="92D05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B47B-4268-BDB9-784D513B36A5}"/>
              </c:ext>
            </c:extLst>
          </c:dPt>
          <c:dPt>
            <c:idx val="27"/>
            <c:spPr>
              <a:solidFill>
                <a:srgbClr val="FF0000"/>
              </a:solidFill>
              <a:ln>
                <a:solidFill>
                  <a:srgbClr val="92D05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47B-4268-BDB9-784D513B36A5}"/>
              </c:ext>
            </c:extLst>
          </c:dPt>
          <c:dPt>
            <c:idx val="28"/>
            <c:spPr>
              <a:solidFill>
                <a:srgbClr val="FF0000"/>
              </a:solidFill>
              <a:ln>
                <a:solidFill>
                  <a:srgbClr val="92D05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B47B-4268-BDB9-784D513B36A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b="1"/>
                </a:pPr>
                <a:endParaRPr lang="el-G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Φύλλο1!$B$2:$B$30</c:f>
              <c:strCache>
                <c:ptCount val="29"/>
                <c:pt idx="0">
                  <c:v>Συμπεριφορά προσωπικού που σας υποδέχτηκε</c:v>
                </c:pt>
                <c:pt idx="1">
                  <c:v>Συμπεριφορά του προσωπικού κατά τη διάρκεια των εξετάσεων</c:v>
                </c:pt>
                <c:pt idx="2">
                  <c:v>Συμπεριφορά του νοσηλευτικού πρ. κατά τη διάρκεια των ιατρικών εξετάσεων</c:v>
                </c:pt>
                <c:pt idx="3">
                  <c:v>Παροχή πληροφοριών (για το που ακριβώς να πάτε κλπ)</c:v>
                </c:pt>
                <c:pt idx="4">
                  <c:v>Σεβασμό της προσωπικότητας του εξεταζόμενου ασθενούς (παραβάν κ.τ.λ.)</c:v>
                </c:pt>
                <c:pt idx="5">
                  <c:v>Ποιότητα νοσηλευτικής φροντίδας (εμπειρία και ικανότητα νοσηλευτών)</c:v>
                </c:pt>
                <c:pt idx="6">
                  <c:v>Συμπεριφορά των νοσηλευτών (ευγένεια, φιλικότητα, σεβασμός)</c:v>
                </c:pt>
                <c:pt idx="7">
                  <c:v>Ύπαρξη ελεύθερων καθισμάτων για τη διάρκεια της αναμονής σας</c:v>
                </c:pt>
                <c:pt idx="8">
                  <c:v>Θερμοκρασία χώρων (θέρμανση – ψύξη)</c:v>
                </c:pt>
                <c:pt idx="9">
                  <c:v>Καθαριότητα βοηθητικών χώρων (W.C., μπάνια)</c:v>
                </c:pt>
                <c:pt idx="10">
                  <c:v>Συμπεριφορά των γιατρών (ευγένεια, φιλικότητα, σεβασμός)</c:v>
                </c:pt>
                <c:pt idx="11">
                  <c:v>Ψυχολογική υποστήριξη από τους γιατρούς</c:v>
                </c:pt>
                <c:pt idx="12">
                  <c:v>Συμπεριφορά του ιατρικού προσωπικού κατά τη διάρκεια των ιατρικών εξετάσεων</c:v>
                </c:pt>
                <c:pt idx="13">
                  <c:v>Καθαριότητα των  χώρων υποδοχής</c:v>
                </c:pt>
                <c:pt idx="14">
                  <c:v>Προσβασιμότητα σε άτομα με αναπηρία </c:v>
                </c:pt>
                <c:pt idx="15">
                  <c:v>Ποιότητα ιατρικής φροντίδας (εμπειρία και ικανότητα ιατρών)</c:v>
                </c:pt>
                <c:pt idx="16">
                  <c:v>Πλήρης και κατανοητή ενημέρωση σχετικά με την πορεία της νόσου και της θεραπείας  σας</c:v>
                </c:pt>
                <c:pt idx="17">
                  <c:v>Συμπεριφορά διοικητικού προσωπικού (ενημέρωση, ευγένεια, φιλικότητα , σεβασμός)</c:v>
                </c:pt>
                <c:pt idx="18">
                  <c:v>Τρόπος αντιμετώπισης των επισκεπτών ή συνοδών σας</c:v>
                </c:pt>
                <c:pt idx="19">
                  <c:v>Εμπιστευτικότητα (προστασία των προσωπικών σας δεδομένων)</c:v>
                </c:pt>
                <c:pt idx="20">
                  <c:v>Τηλεφωνική εξυπηρέτηση (ραντεβού – πληροφορίες)</c:v>
                </c:pt>
                <c:pt idx="21">
                  <c:v>Ύπαρξη πινακίδων που διευκολύνουν την κίνησή σας στα διάφορα Τμήματα</c:v>
                </c:pt>
                <c:pt idx="22">
                  <c:v>Ύπαρξη ησυχίας</c:v>
                </c:pt>
                <c:pt idx="23">
                  <c:v>Χρόνος αναμονής μέχρι την επίσκεψη στο γιατρό</c:v>
                </c:pt>
                <c:pt idx="24">
                  <c:v>Ταχύτητα διεκπεραίωσης διαδικασιών από το διοικητικό προσωπικό, (ταχύτητα εξυπηρέτησης)</c:v>
                </c:pt>
                <c:pt idx="25">
                  <c:v>Χρόνος αναμονής για τη διενέργεια εξετάσεων</c:v>
                </c:pt>
                <c:pt idx="26">
                  <c:v>Χρόνος έκδοσης αποτελεσμάτων  εξετάσεων</c:v>
                </c:pt>
                <c:pt idx="27">
                  <c:v>Τήρηση της προγραμματισμένης ώρας του ραντεβού</c:v>
                </c:pt>
                <c:pt idx="28">
                  <c:v>Χρόνος αναμονής μεταξύ κλεισίματος και ημερομηνίας ραντεβού</c:v>
                </c:pt>
              </c:strCache>
            </c:strRef>
          </c:cat>
          <c:val>
            <c:numRef>
              <c:f>Φύλλο1!$C$2:$C$30</c:f>
              <c:numCache>
                <c:formatCode>General</c:formatCode>
                <c:ptCount val="29"/>
                <c:pt idx="0">
                  <c:v>95</c:v>
                </c:pt>
                <c:pt idx="1">
                  <c:v>95</c:v>
                </c:pt>
                <c:pt idx="2">
                  <c:v>95</c:v>
                </c:pt>
                <c:pt idx="3">
                  <c:v>92.5</c:v>
                </c:pt>
                <c:pt idx="4">
                  <c:v>92.5</c:v>
                </c:pt>
                <c:pt idx="5">
                  <c:v>92.5</c:v>
                </c:pt>
                <c:pt idx="6">
                  <c:v>92.5</c:v>
                </c:pt>
                <c:pt idx="7">
                  <c:v>90</c:v>
                </c:pt>
                <c:pt idx="8">
                  <c:v>90</c:v>
                </c:pt>
                <c:pt idx="9">
                  <c:v>90</c:v>
                </c:pt>
                <c:pt idx="10">
                  <c:v>90</c:v>
                </c:pt>
                <c:pt idx="11">
                  <c:v>90</c:v>
                </c:pt>
                <c:pt idx="12">
                  <c:v>90</c:v>
                </c:pt>
                <c:pt idx="13">
                  <c:v>87.5</c:v>
                </c:pt>
                <c:pt idx="14">
                  <c:v>87.5</c:v>
                </c:pt>
                <c:pt idx="15">
                  <c:v>87.5</c:v>
                </c:pt>
                <c:pt idx="16">
                  <c:v>87.5</c:v>
                </c:pt>
                <c:pt idx="17">
                  <c:v>87.5</c:v>
                </c:pt>
                <c:pt idx="18">
                  <c:v>87.5</c:v>
                </c:pt>
                <c:pt idx="19">
                  <c:v>87.5</c:v>
                </c:pt>
                <c:pt idx="20">
                  <c:v>85</c:v>
                </c:pt>
                <c:pt idx="21">
                  <c:v>85</c:v>
                </c:pt>
                <c:pt idx="22">
                  <c:v>85</c:v>
                </c:pt>
                <c:pt idx="23">
                  <c:v>80</c:v>
                </c:pt>
                <c:pt idx="24">
                  <c:v>77.5</c:v>
                </c:pt>
                <c:pt idx="25" formatCode="0.0">
                  <c:v>75</c:v>
                </c:pt>
                <c:pt idx="26" formatCode="0.0">
                  <c:v>75</c:v>
                </c:pt>
                <c:pt idx="27">
                  <c:v>67.5</c:v>
                </c:pt>
                <c:pt idx="28">
                  <c:v>62.5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B47B-4268-BDB9-784D513B36A5}"/>
            </c:ext>
          </c:extLst>
        </c:ser>
        <c:dLbls/>
        <c:axId val="120370304"/>
        <c:axId val="120371840"/>
      </c:barChart>
      <c:catAx>
        <c:axId val="120370304"/>
        <c:scaling>
          <c:orientation val="minMax"/>
        </c:scaling>
        <c:axPos val="l"/>
        <c:numFmt formatCode="General" sourceLinked="0"/>
        <c:majorTickMark val="none"/>
        <c:tickLblPos val="nextTo"/>
        <c:txPr>
          <a:bodyPr/>
          <a:lstStyle/>
          <a:p>
            <a:pPr>
              <a:defRPr lang="en-US" b="1"/>
            </a:pPr>
            <a:endParaRPr lang="el-GR"/>
          </a:p>
        </c:txPr>
        <c:crossAx val="120371840"/>
        <c:crosses val="autoZero"/>
        <c:auto val="1"/>
        <c:lblAlgn val="ctr"/>
        <c:lblOffset val="100"/>
      </c:catAx>
      <c:valAx>
        <c:axId val="120371840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lang="en-US" b="1"/>
            </a:pPr>
            <a:endParaRPr lang="el-GR"/>
          </a:p>
        </c:txPr>
        <c:crossAx val="120370304"/>
        <c:crosses val="autoZero"/>
        <c:crossBetween val="between"/>
        <c:majorUnit val="5"/>
      </c:valAx>
    </c:plotArea>
    <c:plotVisOnly val="1"/>
    <c:dispBlanksAs val="gap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style val="29"/>
  <c:chart>
    <c:autoTitleDeleted val="1"/>
    <c:plotArea>
      <c:layout/>
      <c:barChart>
        <c:barDir val="bar"/>
        <c:grouping val="clustered"/>
        <c:ser>
          <c:idx val="0"/>
          <c:order val="0"/>
          <c:dPt>
            <c:idx val="16"/>
            <c:spPr>
              <a:solidFill>
                <a:srgbClr val="00B0F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05A4-4600-93DF-5A72AC893D1E}"/>
              </c:ext>
            </c:extLst>
          </c:dPt>
          <c:dPt>
            <c:idx val="17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5A4-4600-93DF-5A72AC893D1E}"/>
              </c:ext>
            </c:extLst>
          </c:dPt>
          <c:dPt>
            <c:idx val="18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05A4-4600-93DF-5A72AC893D1E}"/>
              </c:ext>
            </c:extLst>
          </c:dPt>
          <c:dPt>
            <c:idx val="19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5A4-4600-93DF-5A72AC893D1E}"/>
              </c:ext>
            </c:extLst>
          </c:dPt>
          <c:dPt>
            <c:idx val="2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5A4-4600-93DF-5A72AC893D1E}"/>
              </c:ext>
            </c:extLst>
          </c:dPt>
          <c:dPt>
            <c:idx val="21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5A4-4600-93DF-5A72AC893D1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b="1"/>
                </a:pPr>
                <a:endParaRPr lang="el-G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Φύλλο1!$N$260:$N$281</c:f>
              <c:strCache>
                <c:ptCount val="22"/>
                <c:pt idx="0">
                  <c:v>Οι Νοσηλευτές σας φέρθηκαν με ευγένεια και σεβασμό;</c:v>
                </c:pt>
                <c:pt idx="1">
                  <c:v>Οι Νοσηλευτές σας άκουσαν με προσοχή;</c:v>
                </c:pt>
                <c:pt idx="2">
                  <c:v>Οι Νοσηλευτές σας εξήγησαν τα πράματα με κατανοητό τρόπο;</c:v>
                </c:pt>
                <c:pt idx="3">
                  <c:v>Αφού είχατε πατήσει το κουμπί κλήσης για βοήθεια, πόσο συχνά λάβατε βοήθεια έγκαιρα;</c:v>
                </c:pt>
                <c:pt idx="4">
                  <c:v>Οι Ιατροί σας φέρθηκαν με ευγένεια και σεβασμό;</c:v>
                </c:pt>
                <c:pt idx="5">
                  <c:v>Οι Ιατροί σας άκουσαν με προσοχή;</c:v>
                </c:pt>
                <c:pt idx="6">
                  <c:v>Κατά την παραμονή σας στο Νοσ/ο, πόσο συχνά σας εξήγησαν τα πράματα με κατανοητό τρόπο;</c:v>
                </c:pt>
                <c:pt idx="7">
                  <c:v>Το προσωπικό έκανε ότι μπορούσε προκειμένου να σας βοηθήσει στην αντιμετώπιση του πόνου;</c:v>
                </c:pt>
                <c:pt idx="8">
                  <c:v>Οι ιατροί σας εξήγησαν τα πράματα με κατανοητό τρόπο;</c:v>
                </c:pt>
                <c:pt idx="9">
                  <c:v>Καθαρίζονταν το δωμάτιο νοσηλείας;</c:v>
                </c:pt>
                <c:pt idx="10">
                  <c:v>Καθαρίζονταν το λουτρό;</c:v>
                </c:pt>
                <c:pt idx="11">
                  <c:v>Σας ικανοποίησε το φαγητό από άποψη ποσότητας;</c:v>
                </c:pt>
                <c:pt idx="12">
                  <c:v>Σας βοήθησαν οι Νοσηλεύτριες/τές να πάτε στο λουτρό; </c:v>
                </c:pt>
                <c:pt idx="13">
                  <c:v>Οι Νοσηλεύτριες/τές  ήταν πρόθυμες να σας βοηθήσουν να χρησιμοποιήσετε το ουροδοχείο;</c:v>
                </c:pt>
                <c:pt idx="14">
                  <c:v>Εάν χρειαστήκατε παυσίπονα, πόσο συχνά ελέγχονταν καλά ο πόνος;</c:v>
                </c:pt>
                <c:pt idx="15">
                  <c:v>Υπήρχε ησυχία τη νύχτα γύρω από το δωμάτιό σας;</c:v>
                </c:pt>
                <c:pt idx="16">
                  <c:v>Σας ικανοποίησε το φαγητό από άποψη ποιότητας;</c:v>
                </c:pt>
                <c:pt idx="17">
                  <c:v>Οι Νοσηλευτές/τριες σας ενημέρωναν για τον λόγο που χορηγείται;</c:v>
                </c:pt>
                <c:pt idx="18">
                  <c:v>Οι Ιατροί σας ενημέρωναν για τον λόγο που χορηγείται;</c:v>
                </c:pt>
                <c:pt idx="19">
                  <c:v>Σας ικανοποίησε η ποικιλία του μενού;</c:v>
                </c:pt>
                <c:pt idx="20">
                  <c:v>Οι Νοσηλεύτριες/τές  σας περιέγραφαν τυχόν παρενέργειες που αυτό μπορεί να έχει;</c:v>
                </c:pt>
                <c:pt idx="21">
                  <c:v>Οι Ιατροί σας περιέγραφαν τυχόν παρενέργειες που αυτό μπορεί να έχει;</c:v>
                </c:pt>
              </c:strCache>
            </c:strRef>
          </c:cat>
          <c:val>
            <c:numRef>
              <c:f>Φύλλο1!$O$260:$O$281</c:f>
              <c:numCache>
                <c:formatCode>General</c:formatCode>
                <c:ptCount val="22"/>
                <c:pt idx="0">
                  <c:v>97.5</c:v>
                </c:pt>
                <c:pt idx="1">
                  <c:v>97.5</c:v>
                </c:pt>
                <c:pt idx="2">
                  <c:v>97.5</c:v>
                </c:pt>
                <c:pt idx="3">
                  <c:v>97.5</c:v>
                </c:pt>
                <c:pt idx="4">
                  <c:v>97.5</c:v>
                </c:pt>
                <c:pt idx="5">
                  <c:v>97.5</c:v>
                </c:pt>
                <c:pt idx="6">
                  <c:v>97.5</c:v>
                </c:pt>
                <c:pt idx="7">
                  <c:v>97.5</c:v>
                </c:pt>
                <c:pt idx="8">
                  <c:v>95</c:v>
                </c:pt>
                <c:pt idx="9">
                  <c:v>95</c:v>
                </c:pt>
                <c:pt idx="10">
                  <c:v>95</c:v>
                </c:pt>
                <c:pt idx="11">
                  <c:v>92.5</c:v>
                </c:pt>
                <c:pt idx="12">
                  <c:v>92.5</c:v>
                </c:pt>
                <c:pt idx="13">
                  <c:v>92.5</c:v>
                </c:pt>
                <c:pt idx="14">
                  <c:v>92.5</c:v>
                </c:pt>
                <c:pt idx="15">
                  <c:v>90</c:v>
                </c:pt>
                <c:pt idx="16">
                  <c:v>87.5</c:v>
                </c:pt>
                <c:pt idx="17">
                  <c:v>85</c:v>
                </c:pt>
                <c:pt idx="18">
                  <c:v>85</c:v>
                </c:pt>
                <c:pt idx="19">
                  <c:v>82.5</c:v>
                </c:pt>
                <c:pt idx="20">
                  <c:v>75</c:v>
                </c:pt>
                <c:pt idx="21">
                  <c:v>52.25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05A4-4600-93DF-5A72AC893D1E}"/>
            </c:ext>
          </c:extLst>
        </c:ser>
        <c:dLbls/>
        <c:gapWidth val="75"/>
        <c:overlap val="-25"/>
        <c:axId val="120130560"/>
        <c:axId val="120156928"/>
      </c:barChart>
      <c:catAx>
        <c:axId val="120130560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/>
          <a:lstStyle/>
          <a:p>
            <a:pPr>
              <a:defRPr lang="en-US" b="1"/>
            </a:pPr>
            <a:endParaRPr lang="el-GR"/>
          </a:p>
        </c:txPr>
        <c:crossAx val="120156928"/>
        <c:crosses val="autoZero"/>
        <c:auto val="1"/>
        <c:lblAlgn val="l"/>
        <c:lblOffset val="100"/>
      </c:catAx>
      <c:valAx>
        <c:axId val="120156928"/>
        <c:scaling>
          <c:orientation val="minMax"/>
          <c:max val="100"/>
        </c:scaling>
        <c:axPos val="b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lang="en-US" b="1"/>
            </a:pPr>
            <a:endParaRPr lang="el-GR"/>
          </a:p>
        </c:txPr>
        <c:crossAx val="120130560"/>
        <c:crosses val="autoZero"/>
        <c:crossBetween val="between"/>
      </c:val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title>
      <c:tx>
        <c:rich>
          <a:bodyPr rot="0" spcFirstLastPara="1" vertOverflow="ellipsis" vert="horz" wrap="square" anchor="ctr" anchorCtr="1"/>
          <a:lstStyle/>
          <a:p>
            <a:pPr>
              <a:defRPr lang="el-GR" sz="1862" b="0" i="0" u="none" strike="noStrike" kern="1200" spc="0" baseline="0" dirty="0" err="1" smtClean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l-GR" sz="1862" b="0" i="0" u="none" strike="noStrike" kern="1200" spc="0" baseline="0" dirty="0" err="1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rPr>
              <a:t>Αρ. Εξετασθέντων στα ΤΕΠ</a:t>
            </a:r>
          </a:p>
        </c:rich>
      </c:tx>
      <c:spPr>
        <a:noFill/>
        <a:ln>
          <a:noFill/>
        </a:ln>
        <a:effectLst/>
      </c:spPr>
    </c:title>
    <c:plotArea>
      <c:layout/>
      <c:lineChart>
        <c:grouping val="standard"/>
        <c:ser>
          <c:idx val="0"/>
          <c:order val="0"/>
          <c:tx>
            <c:strRef>
              <c:f>Φύλλο1!$B$1</c:f>
              <c:strCache>
                <c:ptCount val="1"/>
                <c:pt idx="0">
                  <c:v>2014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Φύλλο1!$A$2:$A$13</c:f>
              <c:strCache>
                <c:ptCount val="12"/>
                <c:pt idx="0">
                  <c:v>ΙΑΝΟΥΑΡΙΟΣ</c:v>
                </c:pt>
                <c:pt idx="1">
                  <c:v>ΦΕΒΡΟΥΑΡΙΟΣ</c:v>
                </c:pt>
                <c:pt idx="2">
                  <c:v>ΜΑΡΤΙΟΣ</c:v>
                </c:pt>
                <c:pt idx="3">
                  <c:v>ΑΠΡΙΛΙΟΣ</c:v>
                </c:pt>
                <c:pt idx="4">
                  <c:v>ΜΑΙΟΣ</c:v>
                </c:pt>
                <c:pt idx="5">
                  <c:v>ΙΟΥΝΙΟΣ</c:v>
                </c:pt>
                <c:pt idx="6">
                  <c:v>ΙΟΥΛΙΟΣ</c:v>
                </c:pt>
                <c:pt idx="7">
                  <c:v>ΑΥΓΟΥΣΤΟΣ</c:v>
                </c:pt>
                <c:pt idx="8">
                  <c:v>ΣΕΠΤΕΜΒΡΙΟΣ</c:v>
                </c:pt>
                <c:pt idx="9">
                  <c:v>ΟΚΤΩΒΡΙΟΣ</c:v>
                </c:pt>
                <c:pt idx="10">
                  <c:v>ΝΟΕΜΒΡΙΟΣ</c:v>
                </c:pt>
                <c:pt idx="11">
                  <c:v>ΔΕΚΕΜΒΡΙΟΣ</c:v>
                </c:pt>
              </c:strCache>
            </c:strRef>
          </c:cat>
          <c:val>
            <c:numRef>
              <c:f>Φύλλο1!$B$2:$B$13</c:f>
              <c:numCache>
                <c:formatCode>#,##0</c:formatCode>
                <c:ptCount val="12"/>
                <c:pt idx="0">
                  <c:v>964</c:v>
                </c:pt>
                <c:pt idx="1">
                  <c:v>1116</c:v>
                </c:pt>
                <c:pt idx="2">
                  <c:v>1192</c:v>
                </c:pt>
                <c:pt idx="3">
                  <c:v>1111</c:v>
                </c:pt>
                <c:pt idx="4">
                  <c:v>1033</c:v>
                </c:pt>
                <c:pt idx="5">
                  <c:v>1149</c:v>
                </c:pt>
                <c:pt idx="6">
                  <c:v>1700</c:v>
                </c:pt>
                <c:pt idx="7">
                  <c:v>1791</c:v>
                </c:pt>
                <c:pt idx="8">
                  <c:v>1244</c:v>
                </c:pt>
                <c:pt idx="9">
                  <c:v>1096</c:v>
                </c:pt>
                <c:pt idx="10">
                  <c:v>1032</c:v>
                </c:pt>
                <c:pt idx="11">
                  <c:v>914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F6B-4C85-A22C-035BD96EEFD6}"/>
            </c:ext>
          </c:extLst>
        </c:ser>
        <c:ser>
          <c:idx val="1"/>
          <c:order val="1"/>
          <c:tx>
            <c:strRef>
              <c:f>Φύλλο1!$C$1</c:f>
              <c:strCache>
                <c:ptCount val="1"/>
                <c:pt idx="0">
                  <c:v>2015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Φύλλο1!$A$2:$A$13</c:f>
              <c:strCache>
                <c:ptCount val="12"/>
                <c:pt idx="0">
                  <c:v>ΙΑΝΟΥΑΡΙΟΣ</c:v>
                </c:pt>
                <c:pt idx="1">
                  <c:v>ΦΕΒΡΟΥΑΡΙΟΣ</c:v>
                </c:pt>
                <c:pt idx="2">
                  <c:v>ΜΑΡΤΙΟΣ</c:v>
                </c:pt>
                <c:pt idx="3">
                  <c:v>ΑΠΡΙΛΙΟΣ</c:v>
                </c:pt>
                <c:pt idx="4">
                  <c:v>ΜΑΙΟΣ</c:v>
                </c:pt>
                <c:pt idx="5">
                  <c:v>ΙΟΥΝΙΟΣ</c:v>
                </c:pt>
                <c:pt idx="6">
                  <c:v>ΙΟΥΛΙΟΣ</c:v>
                </c:pt>
                <c:pt idx="7">
                  <c:v>ΑΥΓΟΥΣΤΟΣ</c:v>
                </c:pt>
                <c:pt idx="8">
                  <c:v>ΣΕΠΤΕΜΒΡΙΟΣ</c:v>
                </c:pt>
                <c:pt idx="9">
                  <c:v>ΟΚΤΩΒΡΙΟΣ</c:v>
                </c:pt>
                <c:pt idx="10">
                  <c:v>ΝΟΕΜΒΡΙΟΣ</c:v>
                </c:pt>
                <c:pt idx="11">
                  <c:v>ΔΕΚΕΜΒΡΙΟΣ</c:v>
                </c:pt>
              </c:strCache>
            </c:strRef>
          </c:cat>
          <c:val>
            <c:numRef>
              <c:f>Φύλλο1!$C$2:$C$13</c:f>
              <c:numCache>
                <c:formatCode>#,##0</c:formatCode>
                <c:ptCount val="12"/>
                <c:pt idx="0">
                  <c:v>1109</c:v>
                </c:pt>
                <c:pt idx="1">
                  <c:v>1027</c:v>
                </c:pt>
                <c:pt idx="2" formatCode="General">
                  <c:v>1151</c:v>
                </c:pt>
                <c:pt idx="3" formatCode="General">
                  <c:v>1206</c:v>
                </c:pt>
                <c:pt idx="4" formatCode="General">
                  <c:v>1060</c:v>
                </c:pt>
                <c:pt idx="5" formatCode="General">
                  <c:v>1301</c:v>
                </c:pt>
                <c:pt idx="6">
                  <c:v>1494</c:v>
                </c:pt>
                <c:pt idx="7" formatCode="General">
                  <c:v>1713</c:v>
                </c:pt>
                <c:pt idx="8" formatCode="General">
                  <c:v>1375</c:v>
                </c:pt>
                <c:pt idx="9" formatCode="General">
                  <c:v>1191</c:v>
                </c:pt>
                <c:pt idx="10" formatCode="General">
                  <c:v>1207</c:v>
                </c:pt>
                <c:pt idx="11" formatCode="General">
                  <c:v>1337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F6B-4C85-A22C-035BD96EEFD6}"/>
            </c:ext>
          </c:extLst>
        </c:ser>
        <c:ser>
          <c:idx val="2"/>
          <c:order val="2"/>
          <c:tx>
            <c:strRef>
              <c:f>Φύλλο1!$D$1</c:f>
              <c:strCache>
                <c:ptCount val="1"/>
                <c:pt idx="0">
                  <c:v>2016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Φύλλο1!$A$2:$A$13</c:f>
              <c:strCache>
                <c:ptCount val="12"/>
                <c:pt idx="0">
                  <c:v>ΙΑΝΟΥΑΡΙΟΣ</c:v>
                </c:pt>
                <c:pt idx="1">
                  <c:v>ΦΕΒΡΟΥΑΡΙΟΣ</c:v>
                </c:pt>
                <c:pt idx="2">
                  <c:v>ΜΑΡΤΙΟΣ</c:v>
                </c:pt>
                <c:pt idx="3">
                  <c:v>ΑΠΡΙΛΙΟΣ</c:v>
                </c:pt>
                <c:pt idx="4">
                  <c:v>ΜΑΙΟΣ</c:v>
                </c:pt>
                <c:pt idx="5">
                  <c:v>ΙΟΥΝΙΟΣ</c:v>
                </c:pt>
                <c:pt idx="6">
                  <c:v>ΙΟΥΛΙΟΣ</c:v>
                </c:pt>
                <c:pt idx="7">
                  <c:v>ΑΥΓΟΥΣΤΟΣ</c:v>
                </c:pt>
                <c:pt idx="8">
                  <c:v>ΣΕΠΤΕΜΒΡΙΟΣ</c:v>
                </c:pt>
                <c:pt idx="9">
                  <c:v>ΟΚΤΩΒΡΙΟΣ</c:v>
                </c:pt>
                <c:pt idx="10">
                  <c:v>ΝΟΕΜΒΡΙΟΣ</c:v>
                </c:pt>
                <c:pt idx="11">
                  <c:v>ΔΕΚΕΜΒΡΙΟΣ</c:v>
                </c:pt>
              </c:strCache>
            </c:strRef>
          </c:cat>
          <c:val>
            <c:numRef>
              <c:f>Φύλλο1!$D$2:$D$13</c:f>
              <c:numCache>
                <c:formatCode>#,##0</c:formatCode>
                <c:ptCount val="12"/>
                <c:pt idx="0">
                  <c:v>1148</c:v>
                </c:pt>
                <c:pt idx="1">
                  <c:v>1088</c:v>
                </c:pt>
                <c:pt idx="2">
                  <c:v>1098</c:v>
                </c:pt>
                <c:pt idx="3">
                  <c:v>1174</c:v>
                </c:pt>
                <c:pt idx="4">
                  <c:v>1176</c:v>
                </c:pt>
                <c:pt idx="5">
                  <c:v>1290</c:v>
                </c:pt>
                <c:pt idx="6">
                  <c:v>1467</c:v>
                </c:pt>
                <c:pt idx="7">
                  <c:v>1517</c:v>
                </c:pt>
                <c:pt idx="8">
                  <c:v>1213</c:v>
                </c:pt>
                <c:pt idx="9">
                  <c:v>1184</c:v>
                </c:pt>
                <c:pt idx="10">
                  <c:v>1056</c:v>
                </c:pt>
                <c:pt idx="11">
                  <c:v>911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F6B-4C85-A22C-035BD96EEFD6}"/>
            </c:ext>
          </c:extLst>
        </c:ser>
        <c:ser>
          <c:idx val="3"/>
          <c:order val="3"/>
          <c:tx>
            <c:strRef>
              <c:f>Φύλλο1!$E$1</c:f>
              <c:strCache>
                <c:ptCount val="1"/>
                <c:pt idx="0">
                  <c:v>2017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Φύλλο1!$A$2:$A$13</c:f>
              <c:strCache>
                <c:ptCount val="12"/>
                <c:pt idx="0">
                  <c:v>ΙΑΝΟΥΑΡΙΟΣ</c:v>
                </c:pt>
                <c:pt idx="1">
                  <c:v>ΦΕΒΡΟΥΑΡΙΟΣ</c:v>
                </c:pt>
                <c:pt idx="2">
                  <c:v>ΜΑΡΤΙΟΣ</c:v>
                </c:pt>
                <c:pt idx="3">
                  <c:v>ΑΠΡΙΛΙΟΣ</c:v>
                </c:pt>
                <c:pt idx="4">
                  <c:v>ΜΑΙΟΣ</c:v>
                </c:pt>
                <c:pt idx="5">
                  <c:v>ΙΟΥΝΙΟΣ</c:v>
                </c:pt>
                <c:pt idx="6">
                  <c:v>ΙΟΥΛΙΟΣ</c:v>
                </c:pt>
                <c:pt idx="7">
                  <c:v>ΑΥΓΟΥΣΤΟΣ</c:v>
                </c:pt>
                <c:pt idx="8">
                  <c:v>ΣΕΠΤΕΜΒΡΙΟΣ</c:v>
                </c:pt>
                <c:pt idx="9">
                  <c:v>ΟΚΤΩΒΡΙΟΣ</c:v>
                </c:pt>
                <c:pt idx="10">
                  <c:v>ΝΟΕΜΒΡΙΟΣ</c:v>
                </c:pt>
                <c:pt idx="11">
                  <c:v>ΔΕΚΕΜΒΡΙΟΣ</c:v>
                </c:pt>
              </c:strCache>
            </c:strRef>
          </c:cat>
          <c:val>
            <c:numRef>
              <c:f>Φύλλο1!$E$2:$E$13</c:f>
              <c:numCache>
                <c:formatCode>#,##0</c:formatCode>
                <c:ptCount val="12"/>
                <c:pt idx="0">
                  <c:v>1036</c:v>
                </c:pt>
                <c:pt idx="1">
                  <c:v>1021</c:v>
                </c:pt>
                <c:pt idx="2">
                  <c:v>1138</c:v>
                </c:pt>
                <c:pt idx="3">
                  <c:v>1087</c:v>
                </c:pt>
                <c:pt idx="4">
                  <c:v>1137</c:v>
                </c:pt>
                <c:pt idx="5">
                  <c:v>1099</c:v>
                </c:pt>
                <c:pt idx="6">
                  <c:v>1461</c:v>
                </c:pt>
                <c:pt idx="7">
                  <c:v>1719</c:v>
                </c:pt>
                <c:pt idx="8">
                  <c:v>1249</c:v>
                </c:pt>
                <c:pt idx="9">
                  <c:v>1308</c:v>
                </c:pt>
                <c:pt idx="10">
                  <c:v>1095</c:v>
                </c:pt>
                <c:pt idx="11">
                  <c:v>1187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F6B-4C85-A22C-035BD96EEFD6}"/>
            </c:ext>
          </c:extLst>
        </c:ser>
        <c:ser>
          <c:idx val="4"/>
          <c:order val="4"/>
          <c:tx>
            <c:strRef>
              <c:f>Φύλλο1!$F$1</c:f>
              <c:strCache>
                <c:ptCount val="1"/>
                <c:pt idx="0">
                  <c:v>2018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strRef>
              <c:f>Φύλλο1!$A$2:$A$13</c:f>
              <c:strCache>
                <c:ptCount val="12"/>
                <c:pt idx="0">
                  <c:v>ΙΑΝΟΥΑΡΙΟΣ</c:v>
                </c:pt>
                <c:pt idx="1">
                  <c:v>ΦΕΒΡΟΥΑΡΙΟΣ</c:v>
                </c:pt>
                <c:pt idx="2">
                  <c:v>ΜΑΡΤΙΟΣ</c:v>
                </c:pt>
                <c:pt idx="3">
                  <c:v>ΑΠΡΙΛΙΟΣ</c:v>
                </c:pt>
                <c:pt idx="4">
                  <c:v>ΜΑΙΟΣ</c:v>
                </c:pt>
                <c:pt idx="5">
                  <c:v>ΙΟΥΝΙΟΣ</c:v>
                </c:pt>
                <c:pt idx="6">
                  <c:v>ΙΟΥΛΙΟΣ</c:v>
                </c:pt>
                <c:pt idx="7">
                  <c:v>ΑΥΓΟΥΣΤΟΣ</c:v>
                </c:pt>
                <c:pt idx="8">
                  <c:v>ΣΕΠΤΕΜΒΡΙΟΣ</c:v>
                </c:pt>
                <c:pt idx="9">
                  <c:v>ΟΚΤΩΒΡΙΟΣ</c:v>
                </c:pt>
                <c:pt idx="10">
                  <c:v>ΝΟΕΜΒΡΙΟΣ</c:v>
                </c:pt>
                <c:pt idx="11">
                  <c:v>ΔΕΚΕΜΒΡΙΟΣ</c:v>
                </c:pt>
              </c:strCache>
            </c:strRef>
          </c:cat>
          <c:val>
            <c:numRef>
              <c:f>Φύλλο1!$F$2:$F$13</c:f>
              <c:numCache>
                <c:formatCode>#,##0</c:formatCode>
                <c:ptCount val="12"/>
                <c:pt idx="0">
                  <c:v>1173</c:v>
                </c:pt>
                <c:pt idx="1">
                  <c:v>1285</c:v>
                </c:pt>
                <c:pt idx="2">
                  <c:v>1496</c:v>
                </c:pt>
                <c:pt idx="3">
                  <c:v>1399</c:v>
                </c:pt>
                <c:pt idx="4">
                  <c:v>1422</c:v>
                </c:pt>
                <c:pt idx="5">
                  <c:v>1600</c:v>
                </c:pt>
                <c:pt idx="6">
                  <c:v>1975</c:v>
                </c:pt>
                <c:pt idx="7">
                  <c:v>2186</c:v>
                </c:pt>
                <c:pt idx="8">
                  <c:v>1482</c:v>
                </c:pt>
                <c:pt idx="9">
                  <c:v>1251</c:v>
                </c:pt>
                <c:pt idx="10">
                  <c:v>1102</c:v>
                </c:pt>
                <c:pt idx="11">
                  <c:v>1204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F6B-4C85-A22C-035BD96EEFD6}"/>
            </c:ext>
          </c:extLst>
        </c:ser>
        <c:ser>
          <c:idx val="5"/>
          <c:order val="5"/>
          <c:tx>
            <c:strRef>
              <c:f>Φύλλο1!$G$1</c:f>
              <c:strCache>
                <c:ptCount val="1"/>
                <c:pt idx="0">
                  <c:v>2019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strRef>
              <c:f>Φύλλο1!$A$2:$A$13</c:f>
              <c:strCache>
                <c:ptCount val="12"/>
                <c:pt idx="0">
                  <c:v>ΙΑΝΟΥΑΡΙΟΣ</c:v>
                </c:pt>
                <c:pt idx="1">
                  <c:v>ΦΕΒΡΟΥΑΡΙΟΣ</c:v>
                </c:pt>
                <c:pt idx="2">
                  <c:v>ΜΑΡΤΙΟΣ</c:v>
                </c:pt>
                <c:pt idx="3">
                  <c:v>ΑΠΡΙΛΙΟΣ</c:v>
                </c:pt>
                <c:pt idx="4">
                  <c:v>ΜΑΙΟΣ</c:v>
                </c:pt>
                <c:pt idx="5">
                  <c:v>ΙΟΥΝΙΟΣ</c:v>
                </c:pt>
                <c:pt idx="6">
                  <c:v>ΙΟΥΛΙΟΣ</c:v>
                </c:pt>
                <c:pt idx="7">
                  <c:v>ΑΥΓΟΥΣΤΟΣ</c:v>
                </c:pt>
                <c:pt idx="8">
                  <c:v>ΣΕΠΤΕΜΒΡΙΟΣ</c:v>
                </c:pt>
                <c:pt idx="9">
                  <c:v>ΟΚΤΩΒΡΙΟΣ</c:v>
                </c:pt>
                <c:pt idx="10">
                  <c:v>ΝΟΕΜΒΡΙΟΣ</c:v>
                </c:pt>
                <c:pt idx="11">
                  <c:v>ΔΕΚΕΜΒΡΙΟΣ</c:v>
                </c:pt>
              </c:strCache>
            </c:strRef>
          </c:cat>
          <c:val>
            <c:numRef>
              <c:f>Φύλλο1!$G$2:$G$13</c:f>
              <c:numCache>
                <c:formatCode>#,##0</c:formatCode>
                <c:ptCount val="12"/>
                <c:pt idx="0">
                  <c:v>1431</c:v>
                </c:pt>
                <c:pt idx="1">
                  <c:v>1231</c:v>
                </c:pt>
                <c:pt idx="2">
                  <c:v>1103</c:v>
                </c:pt>
                <c:pt idx="3">
                  <c:v>1225</c:v>
                </c:pt>
                <c:pt idx="4">
                  <c:v>1206</c:v>
                </c:pt>
                <c:pt idx="5">
                  <c:v>1006</c:v>
                </c:pt>
                <c:pt idx="6">
                  <c:v>1176</c:v>
                </c:pt>
                <c:pt idx="7">
                  <c:v>1786</c:v>
                </c:pt>
                <c:pt idx="8">
                  <c:v>1092</c:v>
                </c:pt>
                <c:pt idx="9">
                  <c:v>1273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FF6B-4C85-A22C-035BD96EEFD6}"/>
            </c:ext>
          </c:extLst>
        </c:ser>
        <c:dLbls/>
        <c:marker val="1"/>
        <c:axId val="163216000"/>
        <c:axId val="163225984"/>
      </c:lineChart>
      <c:catAx>
        <c:axId val="16321600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63225984"/>
        <c:crosses val="autoZero"/>
        <c:auto val="1"/>
        <c:lblAlgn val="ctr"/>
        <c:lblOffset val="100"/>
      </c:catAx>
      <c:valAx>
        <c:axId val="16322598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63216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sz="1862" b="0" i="0" u="none" strike="noStrike" baseline="0" dirty="0"/>
              <a:t>Αριθμός Εισαγωγών</a:t>
            </a:r>
            <a:endParaRPr lang="el-GR" dirty="0"/>
          </a:p>
        </c:rich>
      </c:tx>
      <c:spPr>
        <a:noFill/>
        <a:ln>
          <a:noFill/>
        </a:ln>
        <a:effectLst/>
      </c:spPr>
    </c:title>
    <c:plotArea>
      <c:layout/>
      <c:lineChart>
        <c:grouping val="standard"/>
        <c:ser>
          <c:idx val="0"/>
          <c:order val="0"/>
          <c:tx>
            <c:strRef>
              <c:f>Φύλλο1!$B$1</c:f>
              <c:strCache>
                <c:ptCount val="1"/>
                <c:pt idx="0">
                  <c:v>2014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Φύλλο1!$A$2:$A$13</c:f>
              <c:strCache>
                <c:ptCount val="12"/>
                <c:pt idx="0">
                  <c:v>ΙΑΝΟΥΑΡΙΟΣ</c:v>
                </c:pt>
                <c:pt idx="1">
                  <c:v>ΦΕΒΡΟΥΑΡΙΟΣ</c:v>
                </c:pt>
                <c:pt idx="2">
                  <c:v>ΜΑΡΤΙΟΣ</c:v>
                </c:pt>
                <c:pt idx="3">
                  <c:v>ΑΠΡΙΛΙΟΣ</c:v>
                </c:pt>
                <c:pt idx="4">
                  <c:v>ΜΑΙΟΣ</c:v>
                </c:pt>
                <c:pt idx="5">
                  <c:v>ΙΟΥΝΙΟΣ</c:v>
                </c:pt>
                <c:pt idx="6">
                  <c:v>ΙΟΥΛΙΟΣ</c:v>
                </c:pt>
                <c:pt idx="7">
                  <c:v>ΑΥΓΟΥΣΤΟΣ</c:v>
                </c:pt>
                <c:pt idx="8">
                  <c:v>ΣΕΠΤΕΜΒΡΙΟΣ</c:v>
                </c:pt>
                <c:pt idx="9">
                  <c:v>ΟΚΤΩΒΡΙΟΣ</c:v>
                </c:pt>
                <c:pt idx="10">
                  <c:v>ΝΟΕΜΒΡΙΟΣ</c:v>
                </c:pt>
                <c:pt idx="11">
                  <c:v>ΔΕΚΕΜΒΡΙΟΣ</c:v>
                </c:pt>
              </c:strCache>
            </c:strRef>
          </c:cat>
          <c:val>
            <c:numRef>
              <c:f>Φύλλο1!$B$2:$B$13</c:f>
              <c:numCache>
                <c:formatCode>#,##0</c:formatCode>
                <c:ptCount val="12"/>
                <c:pt idx="0">
                  <c:v>303</c:v>
                </c:pt>
                <c:pt idx="1">
                  <c:v>289</c:v>
                </c:pt>
                <c:pt idx="2">
                  <c:v>301</c:v>
                </c:pt>
                <c:pt idx="3">
                  <c:v>296</c:v>
                </c:pt>
                <c:pt idx="4">
                  <c:v>296</c:v>
                </c:pt>
                <c:pt idx="5">
                  <c:v>307</c:v>
                </c:pt>
                <c:pt idx="6">
                  <c:v>348</c:v>
                </c:pt>
                <c:pt idx="7">
                  <c:v>300</c:v>
                </c:pt>
                <c:pt idx="8">
                  <c:v>343</c:v>
                </c:pt>
                <c:pt idx="9">
                  <c:v>302</c:v>
                </c:pt>
                <c:pt idx="10">
                  <c:v>240</c:v>
                </c:pt>
                <c:pt idx="11">
                  <c:v>233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FDC-4F7D-B6E2-CBF18186CDE5}"/>
            </c:ext>
          </c:extLst>
        </c:ser>
        <c:ser>
          <c:idx val="1"/>
          <c:order val="1"/>
          <c:tx>
            <c:strRef>
              <c:f>Φύλλο1!$C$1</c:f>
              <c:strCache>
                <c:ptCount val="1"/>
                <c:pt idx="0">
                  <c:v>2015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Φύλλο1!$A$2:$A$13</c:f>
              <c:strCache>
                <c:ptCount val="12"/>
                <c:pt idx="0">
                  <c:v>ΙΑΝΟΥΑΡΙΟΣ</c:v>
                </c:pt>
                <c:pt idx="1">
                  <c:v>ΦΕΒΡΟΥΑΡΙΟΣ</c:v>
                </c:pt>
                <c:pt idx="2">
                  <c:v>ΜΑΡΤΙΟΣ</c:v>
                </c:pt>
                <c:pt idx="3">
                  <c:v>ΑΠΡΙΛΙΟΣ</c:v>
                </c:pt>
                <c:pt idx="4">
                  <c:v>ΜΑΙΟΣ</c:v>
                </c:pt>
                <c:pt idx="5">
                  <c:v>ΙΟΥΝΙΟΣ</c:v>
                </c:pt>
                <c:pt idx="6">
                  <c:v>ΙΟΥΛΙΟΣ</c:v>
                </c:pt>
                <c:pt idx="7">
                  <c:v>ΑΥΓΟΥΣΤΟΣ</c:v>
                </c:pt>
                <c:pt idx="8">
                  <c:v>ΣΕΠΤΕΜΒΡΙΟΣ</c:v>
                </c:pt>
                <c:pt idx="9">
                  <c:v>ΟΚΤΩΒΡΙΟΣ</c:v>
                </c:pt>
                <c:pt idx="10">
                  <c:v>ΝΟΕΜΒΡΙΟΣ</c:v>
                </c:pt>
                <c:pt idx="11">
                  <c:v>ΔΕΚΕΜΒΡΙΟΣ</c:v>
                </c:pt>
              </c:strCache>
            </c:strRef>
          </c:cat>
          <c:val>
            <c:numRef>
              <c:f>Φύλλο1!$C$2:$C$13</c:f>
              <c:numCache>
                <c:formatCode>#,##0</c:formatCode>
                <c:ptCount val="12"/>
                <c:pt idx="0">
                  <c:v>279</c:v>
                </c:pt>
                <c:pt idx="1">
                  <c:v>264</c:v>
                </c:pt>
                <c:pt idx="2">
                  <c:v>268</c:v>
                </c:pt>
                <c:pt idx="3">
                  <c:v>221</c:v>
                </c:pt>
                <c:pt idx="4">
                  <c:v>227</c:v>
                </c:pt>
                <c:pt idx="5">
                  <c:v>286</c:v>
                </c:pt>
                <c:pt idx="6">
                  <c:v>244</c:v>
                </c:pt>
                <c:pt idx="7">
                  <c:v>272</c:v>
                </c:pt>
                <c:pt idx="8">
                  <c:v>242</c:v>
                </c:pt>
                <c:pt idx="9">
                  <c:v>233</c:v>
                </c:pt>
                <c:pt idx="10">
                  <c:v>247</c:v>
                </c:pt>
                <c:pt idx="11">
                  <c:v>213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FDC-4F7D-B6E2-CBF18186CDE5}"/>
            </c:ext>
          </c:extLst>
        </c:ser>
        <c:ser>
          <c:idx val="2"/>
          <c:order val="2"/>
          <c:tx>
            <c:strRef>
              <c:f>Φύλλο1!$D$1</c:f>
              <c:strCache>
                <c:ptCount val="1"/>
                <c:pt idx="0">
                  <c:v>2016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Φύλλο1!$A$2:$A$13</c:f>
              <c:strCache>
                <c:ptCount val="12"/>
                <c:pt idx="0">
                  <c:v>ΙΑΝΟΥΑΡΙΟΣ</c:v>
                </c:pt>
                <c:pt idx="1">
                  <c:v>ΦΕΒΡΟΥΑΡΙΟΣ</c:v>
                </c:pt>
                <c:pt idx="2">
                  <c:v>ΜΑΡΤΙΟΣ</c:v>
                </c:pt>
                <c:pt idx="3">
                  <c:v>ΑΠΡΙΛΙΟΣ</c:v>
                </c:pt>
                <c:pt idx="4">
                  <c:v>ΜΑΙΟΣ</c:v>
                </c:pt>
                <c:pt idx="5">
                  <c:v>ΙΟΥΝΙΟΣ</c:v>
                </c:pt>
                <c:pt idx="6">
                  <c:v>ΙΟΥΛΙΟΣ</c:v>
                </c:pt>
                <c:pt idx="7">
                  <c:v>ΑΥΓΟΥΣΤΟΣ</c:v>
                </c:pt>
                <c:pt idx="8">
                  <c:v>ΣΕΠΤΕΜΒΡΙΟΣ</c:v>
                </c:pt>
                <c:pt idx="9">
                  <c:v>ΟΚΤΩΒΡΙΟΣ</c:v>
                </c:pt>
                <c:pt idx="10">
                  <c:v>ΝΟΕΜΒΡΙΟΣ</c:v>
                </c:pt>
                <c:pt idx="11">
                  <c:v>ΔΕΚΕΜΒΡΙΟΣ</c:v>
                </c:pt>
              </c:strCache>
            </c:strRef>
          </c:cat>
          <c:val>
            <c:numRef>
              <c:f>Φύλλο1!$D$2:$D$13</c:f>
              <c:numCache>
                <c:formatCode>#,##0</c:formatCode>
                <c:ptCount val="12"/>
                <c:pt idx="0">
                  <c:v>231</c:v>
                </c:pt>
                <c:pt idx="1">
                  <c:v>222</c:v>
                </c:pt>
                <c:pt idx="2">
                  <c:v>255</c:v>
                </c:pt>
                <c:pt idx="3">
                  <c:v>228</c:v>
                </c:pt>
                <c:pt idx="4">
                  <c:v>247</c:v>
                </c:pt>
                <c:pt idx="5">
                  <c:v>273</c:v>
                </c:pt>
                <c:pt idx="6">
                  <c:v>252</c:v>
                </c:pt>
                <c:pt idx="7">
                  <c:v>240</c:v>
                </c:pt>
                <c:pt idx="8">
                  <c:v>204</c:v>
                </c:pt>
                <c:pt idx="9">
                  <c:v>258</c:v>
                </c:pt>
                <c:pt idx="10">
                  <c:v>257</c:v>
                </c:pt>
                <c:pt idx="11">
                  <c:v>222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FDC-4F7D-B6E2-CBF18186CDE5}"/>
            </c:ext>
          </c:extLst>
        </c:ser>
        <c:ser>
          <c:idx val="3"/>
          <c:order val="3"/>
          <c:tx>
            <c:strRef>
              <c:f>Φύλλο1!$E$1</c:f>
              <c:strCache>
                <c:ptCount val="1"/>
                <c:pt idx="0">
                  <c:v>2017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Φύλλο1!$A$2:$A$13</c:f>
              <c:strCache>
                <c:ptCount val="12"/>
                <c:pt idx="0">
                  <c:v>ΙΑΝΟΥΑΡΙΟΣ</c:v>
                </c:pt>
                <c:pt idx="1">
                  <c:v>ΦΕΒΡΟΥΑΡΙΟΣ</c:v>
                </c:pt>
                <c:pt idx="2">
                  <c:v>ΜΑΡΤΙΟΣ</c:v>
                </c:pt>
                <c:pt idx="3">
                  <c:v>ΑΠΡΙΛΙΟΣ</c:v>
                </c:pt>
                <c:pt idx="4">
                  <c:v>ΜΑΙΟΣ</c:v>
                </c:pt>
                <c:pt idx="5">
                  <c:v>ΙΟΥΝΙΟΣ</c:v>
                </c:pt>
                <c:pt idx="6">
                  <c:v>ΙΟΥΛΙΟΣ</c:v>
                </c:pt>
                <c:pt idx="7">
                  <c:v>ΑΥΓΟΥΣΤΟΣ</c:v>
                </c:pt>
                <c:pt idx="8">
                  <c:v>ΣΕΠΤΕΜΒΡΙΟΣ</c:v>
                </c:pt>
                <c:pt idx="9">
                  <c:v>ΟΚΤΩΒΡΙΟΣ</c:v>
                </c:pt>
                <c:pt idx="10">
                  <c:v>ΝΟΕΜΒΡΙΟΣ</c:v>
                </c:pt>
                <c:pt idx="11">
                  <c:v>ΔΕΚΕΜΒΡΙΟΣ</c:v>
                </c:pt>
              </c:strCache>
            </c:strRef>
          </c:cat>
          <c:val>
            <c:numRef>
              <c:f>Φύλλο1!$E$2:$E$13</c:f>
              <c:numCache>
                <c:formatCode>#,##0</c:formatCode>
                <c:ptCount val="12"/>
                <c:pt idx="0">
                  <c:v>298</c:v>
                </c:pt>
                <c:pt idx="1">
                  <c:v>241</c:v>
                </c:pt>
                <c:pt idx="2">
                  <c:v>289</c:v>
                </c:pt>
                <c:pt idx="3">
                  <c:v>250</c:v>
                </c:pt>
                <c:pt idx="4">
                  <c:v>292</c:v>
                </c:pt>
                <c:pt idx="5">
                  <c:v>248</c:v>
                </c:pt>
                <c:pt idx="6">
                  <c:v>344</c:v>
                </c:pt>
                <c:pt idx="7">
                  <c:v>289</c:v>
                </c:pt>
                <c:pt idx="8">
                  <c:v>276</c:v>
                </c:pt>
                <c:pt idx="9">
                  <c:v>332</c:v>
                </c:pt>
                <c:pt idx="10">
                  <c:v>291</c:v>
                </c:pt>
                <c:pt idx="11">
                  <c:v>242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FDC-4F7D-B6E2-CBF18186CDE5}"/>
            </c:ext>
          </c:extLst>
        </c:ser>
        <c:ser>
          <c:idx val="4"/>
          <c:order val="4"/>
          <c:tx>
            <c:strRef>
              <c:f>Φύλλο1!$F$1</c:f>
              <c:strCache>
                <c:ptCount val="1"/>
                <c:pt idx="0">
                  <c:v>2018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strRef>
              <c:f>Φύλλο1!$A$2:$A$13</c:f>
              <c:strCache>
                <c:ptCount val="12"/>
                <c:pt idx="0">
                  <c:v>ΙΑΝΟΥΑΡΙΟΣ</c:v>
                </c:pt>
                <c:pt idx="1">
                  <c:v>ΦΕΒΡΟΥΑΡΙΟΣ</c:v>
                </c:pt>
                <c:pt idx="2">
                  <c:v>ΜΑΡΤΙΟΣ</c:v>
                </c:pt>
                <c:pt idx="3">
                  <c:v>ΑΠΡΙΛΙΟΣ</c:v>
                </c:pt>
                <c:pt idx="4">
                  <c:v>ΜΑΙΟΣ</c:v>
                </c:pt>
                <c:pt idx="5">
                  <c:v>ΙΟΥΝΙΟΣ</c:v>
                </c:pt>
                <c:pt idx="6">
                  <c:v>ΙΟΥΛΙΟΣ</c:v>
                </c:pt>
                <c:pt idx="7">
                  <c:v>ΑΥΓΟΥΣΤΟΣ</c:v>
                </c:pt>
                <c:pt idx="8">
                  <c:v>ΣΕΠΤΕΜΒΡΙΟΣ</c:v>
                </c:pt>
                <c:pt idx="9">
                  <c:v>ΟΚΤΩΒΡΙΟΣ</c:v>
                </c:pt>
                <c:pt idx="10">
                  <c:v>ΝΟΕΜΒΡΙΟΣ</c:v>
                </c:pt>
                <c:pt idx="11">
                  <c:v>ΔΕΚΕΜΒΡΙΟΣ</c:v>
                </c:pt>
              </c:strCache>
            </c:strRef>
          </c:cat>
          <c:val>
            <c:numRef>
              <c:f>Φύλλο1!$F$2:$F$13</c:f>
              <c:numCache>
                <c:formatCode>#,##0</c:formatCode>
                <c:ptCount val="12"/>
                <c:pt idx="0">
                  <c:v>263</c:v>
                </c:pt>
                <c:pt idx="1">
                  <c:v>207</c:v>
                </c:pt>
                <c:pt idx="2">
                  <c:v>288</c:v>
                </c:pt>
                <c:pt idx="3">
                  <c:v>243</c:v>
                </c:pt>
                <c:pt idx="4">
                  <c:v>283</c:v>
                </c:pt>
                <c:pt idx="5">
                  <c:v>284</c:v>
                </c:pt>
                <c:pt idx="6">
                  <c:v>451</c:v>
                </c:pt>
                <c:pt idx="7">
                  <c:v>384</c:v>
                </c:pt>
                <c:pt idx="8">
                  <c:v>341</c:v>
                </c:pt>
                <c:pt idx="9">
                  <c:v>387</c:v>
                </c:pt>
                <c:pt idx="10">
                  <c:v>330</c:v>
                </c:pt>
                <c:pt idx="11">
                  <c:v>313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FDC-4F7D-B6E2-CBF18186CDE5}"/>
            </c:ext>
          </c:extLst>
        </c:ser>
        <c:ser>
          <c:idx val="5"/>
          <c:order val="5"/>
          <c:tx>
            <c:strRef>
              <c:f>Φύλλο1!$G$1</c:f>
              <c:strCache>
                <c:ptCount val="1"/>
                <c:pt idx="0">
                  <c:v>2019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strRef>
              <c:f>Φύλλο1!$A$2:$A$13</c:f>
              <c:strCache>
                <c:ptCount val="12"/>
                <c:pt idx="0">
                  <c:v>ΙΑΝΟΥΑΡΙΟΣ</c:v>
                </c:pt>
                <c:pt idx="1">
                  <c:v>ΦΕΒΡΟΥΑΡΙΟΣ</c:v>
                </c:pt>
                <c:pt idx="2">
                  <c:v>ΜΑΡΤΙΟΣ</c:v>
                </c:pt>
                <c:pt idx="3">
                  <c:v>ΑΠΡΙΛΙΟΣ</c:v>
                </c:pt>
                <c:pt idx="4">
                  <c:v>ΜΑΙΟΣ</c:v>
                </c:pt>
                <c:pt idx="5">
                  <c:v>ΙΟΥΝΙΟΣ</c:v>
                </c:pt>
                <c:pt idx="6">
                  <c:v>ΙΟΥΛΙΟΣ</c:v>
                </c:pt>
                <c:pt idx="7">
                  <c:v>ΑΥΓΟΥΣΤΟΣ</c:v>
                </c:pt>
                <c:pt idx="8">
                  <c:v>ΣΕΠΤΕΜΒΡΙΟΣ</c:v>
                </c:pt>
                <c:pt idx="9">
                  <c:v>ΟΚΤΩΒΡΙΟΣ</c:v>
                </c:pt>
                <c:pt idx="10">
                  <c:v>ΝΟΕΜΒΡΙΟΣ</c:v>
                </c:pt>
                <c:pt idx="11">
                  <c:v>ΔΕΚΕΜΒΡΙΟΣ</c:v>
                </c:pt>
              </c:strCache>
            </c:strRef>
          </c:cat>
          <c:val>
            <c:numRef>
              <c:f>Φύλλο1!$G$2:$G$13</c:f>
              <c:numCache>
                <c:formatCode>#,##0</c:formatCode>
                <c:ptCount val="12"/>
                <c:pt idx="0">
                  <c:v>336</c:v>
                </c:pt>
                <c:pt idx="1">
                  <c:v>328</c:v>
                </c:pt>
                <c:pt idx="2">
                  <c:v>321</c:v>
                </c:pt>
                <c:pt idx="3">
                  <c:v>319</c:v>
                </c:pt>
                <c:pt idx="4">
                  <c:v>399</c:v>
                </c:pt>
                <c:pt idx="5">
                  <c:v>332</c:v>
                </c:pt>
                <c:pt idx="6">
                  <c:v>410</c:v>
                </c:pt>
                <c:pt idx="7">
                  <c:v>353</c:v>
                </c:pt>
                <c:pt idx="8">
                  <c:v>353</c:v>
                </c:pt>
                <c:pt idx="9">
                  <c:v>366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8FDC-4F7D-B6E2-CBF18186CDE5}"/>
            </c:ext>
          </c:extLst>
        </c:ser>
        <c:dLbls/>
        <c:marker val="1"/>
        <c:axId val="163747712"/>
        <c:axId val="163749248"/>
      </c:lineChart>
      <c:catAx>
        <c:axId val="16374771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63749248"/>
        <c:crosses val="autoZero"/>
        <c:auto val="1"/>
        <c:lblAlgn val="ctr"/>
        <c:lblOffset val="100"/>
      </c:catAx>
      <c:valAx>
        <c:axId val="16374924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63747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sz="1862" b="0" i="0" u="none" strike="noStrike" baseline="0" dirty="0"/>
              <a:t>Χειρουργικές Επεμβάσεις </a:t>
            </a:r>
            <a:endParaRPr lang="el-GR" dirty="0"/>
          </a:p>
        </c:rich>
      </c:tx>
      <c:spPr>
        <a:noFill/>
        <a:ln>
          <a:noFill/>
        </a:ln>
        <a:effectLst/>
      </c:spPr>
    </c:title>
    <c:plotArea>
      <c:layout/>
      <c:lineChart>
        <c:grouping val="standard"/>
        <c:ser>
          <c:idx val="0"/>
          <c:order val="0"/>
          <c:tx>
            <c:strRef>
              <c:f>Φύλλο1!$B$1</c:f>
              <c:strCache>
                <c:ptCount val="1"/>
                <c:pt idx="0">
                  <c:v>2014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Φύλλο1!$A$2:$A$13</c:f>
              <c:strCache>
                <c:ptCount val="12"/>
                <c:pt idx="0">
                  <c:v>ΙΑΝΟΥΑΡΙΟΣ</c:v>
                </c:pt>
                <c:pt idx="1">
                  <c:v>ΦΕΒΡΟΥΑΡΙΟΣ</c:v>
                </c:pt>
                <c:pt idx="2">
                  <c:v>ΜΑΡΤΙΟΣ</c:v>
                </c:pt>
                <c:pt idx="3">
                  <c:v>ΑΠΡΙΛΙΟΣ</c:v>
                </c:pt>
                <c:pt idx="4">
                  <c:v>ΜΑΙΟΣ</c:v>
                </c:pt>
                <c:pt idx="5">
                  <c:v>ΙΟΥΝΙΟΣ</c:v>
                </c:pt>
                <c:pt idx="6">
                  <c:v>ΙΟΥΛΙΟΣ</c:v>
                </c:pt>
                <c:pt idx="7">
                  <c:v>ΑΥΓΟΥΣΤΟΣ</c:v>
                </c:pt>
                <c:pt idx="8">
                  <c:v>ΣΕΠΤΕΜΒΡΙΟΣ</c:v>
                </c:pt>
                <c:pt idx="9">
                  <c:v>ΟΚΤΩΒΡΙΟΣ</c:v>
                </c:pt>
                <c:pt idx="10">
                  <c:v>ΝΟΕΜΒΡΙΟΣ</c:v>
                </c:pt>
                <c:pt idx="11">
                  <c:v>ΔΕΚΕΜΒΡΙΟΣ</c:v>
                </c:pt>
              </c:strCache>
            </c:strRef>
          </c:cat>
          <c:val>
            <c:numRef>
              <c:f>Φύλλο1!$B$2:$B$13</c:f>
              <c:numCache>
                <c:formatCode>#,##0</c:formatCode>
                <c:ptCount val="12"/>
                <c:pt idx="0">
                  <c:v>123</c:v>
                </c:pt>
                <c:pt idx="1">
                  <c:v>121</c:v>
                </c:pt>
                <c:pt idx="2">
                  <c:v>131</c:v>
                </c:pt>
                <c:pt idx="3">
                  <c:v>159</c:v>
                </c:pt>
                <c:pt idx="4">
                  <c:v>153</c:v>
                </c:pt>
                <c:pt idx="5">
                  <c:v>178</c:v>
                </c:pt>
                <c:pt idx="6">
                  <c:v>183</c:v>
                </c:pt>
                <c:pt idx="7">
                  <c:v>151</c:v>
                </c:pt>
                <c:pt idx="8">
                  <c:v>193</c:v>
                </c:pt>
                <c:pt idx="9">
                  <c:v>139</c:v>
                </c:pt>
                <c:pt idx="10">
                  <c:v>119</c:v>
                </c:pt>
                <c:pt idx="11">
                  <c:v>117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EFA-4256-B434-DD95EA350522}"/>
            </c:ext>
          </c:extLst>
        </c:ser>
        <c:ser>
          <c:idx val="1"/>
          <c:order val="1"/>
          <c:tx>
            <c:strRef>
              <c:f>Φύλλο1!$C$1</c:f>
              <c:strCache>
                <c:ptCount val="1"/>
                <c:pt idx="0">
                  <c:v>2015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Φύλλο1!$A$2:$A$13</c:f>
              <c:strCache>
                <c:ptCount val="12"/>
                <c:pt idx="0">
                  <c:v>ΙΑΝΟΥΑΡΙΟΣ</c:v>
                </c:pt>
                <c:pt idx="1">
                  <c:v>ΦΕΒΡΟΥΑΡΙΟΣ</c:v>
                </c:pt>
                <c:pt idx="2">
                  <c:v>ΜΑΡΤΙΟΣ</c:v>
                </c:pt>
                <c:pt idx="3">
                  <c:v>ΑΠΡΙΛΙΟΣ</c:v>
                </c:pt>
                <c:pt idx="4">
                  <c:v>ΜΑΙΟΣ</c:v>
                </c:pt>
                <c:pt idx="5">
                  <c:v>ΙΟΥΝΙΟΣ</c:v>
                </c:pt>
                <c:pt idx="6">
                  <c:v>ΙΟΥΛΙΟΣ</c:v>
                </c:pt>
                <c:pt idx="7">
                  <c:v>ΑΥΓΟΥΣΤΟΣ</c:v>
                </c:pt>
                <c:pt idx="8">
                  <c:v>ΣΕΠΤΕΜΒΡΙΟΣ</c:v>
                </c:pt>
                <c:pt idx="9">
                  <c:v>ΟΚΤΩΒΡΙΟΣ</c:v>
                </c:pt>
                <c:pt idx="10">
                  <c:v>ΝΟΕΜΒΡΙΟΣ</c:v>
                </c:pt>
                <c:pt idx="11">
                  <c:v>ΔΕΚΕΜΒΡΙΟΣ</c:v>
                </c:pt>
              </c:strCache>
            </c:strRef>
          </c:cat>
          <c:val>
            <c:numRef>
              <c:f>Φύλλο1!$C$2:$C$13</c:f>
              <c:numCache>
                <c:formatCode>#,##0</c:formatCode>
                <c:ptCount val="12"/>
                <c:pt idx="0">
                  <c:v>137</c:v>
                </c:pt>
                <c:pt idx="1">
                  <c:v>139</c:v>
                </c:pt>
                <c:pt idx="2">
                  <c:v>139</c:v>
                </c:pt>
                <c:pt idx="3">
                  <c:v>112</c:v>
                </c:pt>
                <c:pt idx="4">
                  <c:v>120</c:v>
                </c:pt>
                <c:pt idx="5">
                  <c:v>178</c:v>
                </c:pt>
                <c:pt idx="6">
                  <c:v>143</c:v>
                </c:pt>
                <c:pt idx="7">
                  <c:v>149</c:v>
                </c:pt>
                <c:pt idx="8">
                  <c:v>147</c:v>
                </c:pt>
                <c:pt idx="9">
                  <c:v>144</c:v>
                </c:pt>
                <c:pt idx="10">
                  <c:v>152</c:v>
                </c:pt>
                <c:pt idx="11">
                  <c:v>128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EFA-4256-B434-DD95EA350522}"/>
            </c:ext>
          </c:extLst>
        </c:ser>
        <c:ser>
          <c:idx val="2"/>
          <c:order val="2"/>
          <c:tx>
            <c:strRef>
              <c:f>Φύλλο1!$D$1</c:f>
              <c:strCache>
                <c:ptCount val="1"/>
                <c:pt idx="0">
                  <c:v>2016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Φύλλο1!$A$2:$A$13</c:f>
              <c:strCache>
                <c:ptCount val="12"/>
                <c:pt idx="0">
                  <c:v>ΙΑΝΟΥΑΡΙΟΣ</c:v>
                </c:pt>
                <c:pt idx="1">
                  <c:v>ΦΕΒΡΟΥΑΡΙΟΣ</c:v>
                </c:pt>
                <c:pt idx="2">
                  <c:v>ΜΑΡΤΙΟΣ</c:v>
                </c:pt>
                <c:pt idx="3">
                  <c:v>ΑΠΡΙΛΙΟΣ</c:v>
                </c:pt>
                <c:pt idx="4">
                  <c:v>ΜΑΙΟΣ</c:v>
                </c:pt>
                <c:pt idx="5">
                  <c:v>ΙΟΥΝΙΟΣ</c:v>
                </c:pt>
                <c:pt idx="6">
                  <c:v>ΙΟΥΛΙΟΣ</c:v>
                </c:pt>
                <c:pt idx="7">
                  <c:v>ΑΥΓΟΥΣΤΟΣ</c:v>
                </c:pt>
                <c:pt idx="8">
                  <c:v>ΣΕΠΤΕΜΒΡΙΟΣ</c:v>
                </c:pt>
                <c:pt idx="9">
                  <c:v>ΟΚΤΩΒΡΙΟΣ</c:v>
                </c:pt>
                <c:pt idx="10">
                  <c:v>ΝΟΕΜΒΡΙΟΣ</c:v>
                </c:pt>
                <c:pt idx="11">
                  <c:v>ΔΕΚΕΜΒΡΙΟΣ</c:v>
                </c:pt>
              </c:strCache>
            </c:strRef>
          </c:cat>
          <c:val>
            <c:numRef>
              <c:f>Φύλλο1!$D$2:$D$13</c:f>
              <c:numCache>
                <c:formatCode>#,##0</c:formatCode>
                <c:ptCount val="12"/>
                <c:pt idx="0">
                  <c:v>125</c:v>
                </c:pt>
                <c:pt idx="1">
                  <c:v>131</c:v>
                </c:pt>
                <c:pt idx="2">
                  <c:v>143</c:v>
                </c:pt>
                <c:pt idx="3">
                  <c:v>146</c:v>
                </c:pt>
                <c:pt idx="4">
                  <c:v>163</c:v>
                </c:pt>
                <c:pt idx="5">
                  <c:v>168</c:v>
                </c:pt>
                <c:pt idx="6">
                  <c:v>157</c:v>
                </c:pt>
                <c:pt idx="7">
                  <c:v>134</c:v>
                </c:pt>
                <c:pt idx="8">
                  <c:v>114</c:v>
                </c:pt>
                <c:pt idx="9">
                  <c:v>166</c:v>
                </c:pt>
                <c:pt idx="10">
                  <c:v>172</c:v>
                </c:pt>
                <c:pt idx="11">
                  <c:v>116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EFA-4256-B434-DD95EA350522}"/>
            </c:ext>
          </c:extLst>
        </c:ser>
        <c:ser>
          <c:idx val="3"/>
          <c:order val="3"/>
          <c:tx>
            <c:strRef>
              <c:f>Φύλλο1!$E$1</c:f>
              <c:strCache>
                <c:ptCount val="1"/>
                <c:pt idx="0">
                  <c:v>2017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Φύλλο1!$A$2:$A$13</c:f>
              <c:strCache>
                <c:ptCount val="12"/>
                <c:pt idx="0">
                  <c:v>ΙΑΝΟΥΑΡΙΟΣ</c:v>
                </c:pt>
                <c:pt idx="1">
                  <c:v>ΦΕΒΡΟΥΑΡΙΟΣ</c:v>
                </c:pt>
                <c:pt idx="2">
                  <c:v>ΜΑΡΤΙΟΣ</c:v>
                </c:pt>
                <c:pt idx="3">
                  <c:v>ΑΠΡΙΛΙΟΣ</c:v>
                </c:pt>
                <c:pt idx="4">
                  <c:v>ΜΑΙΟΣ</c:v>
                </c:pt>
                <c:pt idx="5">
                  <c:v>ΙΟΥΝΙΟΣ</c:v>
                </c:pt>
                <c:pt idx="6">
                  <c:v>ΙΟΥΛΙΟΣ</c:v>
                </c:pt>
                <c:pt idx="7">
                  <c:v>ΑΥΓΟΥΣΤΟΣ</c:v>
                </c:pt>
                <c:pt idx="8">
                  <c:v>ΣΕΠΤΕΜΒΡΙΟΣ</c:v>
                </c:pt>
                <c:pt idx="9">
                  <c:v>ΟΚΤΩΒΡΙΟΣ</c:v>
                </c:pt>
                <c:pt idx="10">
                  <c:v>ΝΟΕΜΒΡΙΟΣ</c:v>
                </c:pt>
                <c:pt idx="11">
                  <c:v>ΔΕΚΕΜΒΡΙΟΣ</c:v>
                </c:pt>
              </c:strCache>
            </c:strRef>
          </c:cat>
          <c:val>
            <c:numRef>
              <c:f>Φύλλο1!$E$2:$E$13</c:f>
              <c:numCache>
                <c:formatCode>#,##0</c:formatCode>
                <c:ptCount val="12"/>
                <c:pt idx="0">
                  <c:v>146</c:v>
                </c:pt>
                <c:pt idx="1">
                  <c:v>119</c:v>
                </c:pt>
                <c:pt idx="2">
                  <c:v>180</c:v>
                </c:pt>
                <c:pt idx="3">
                  <c:v>138</c:v>
                </c:pt>
                <c:pt idx="4">
                  <c:v>174</c:v>
                </c:pt>
                <c:pt idx="5">
                  <c:v>144</c:v>
                </c:pt>
                <c:pt idx="6">
                  <c:v>213</c:v>
                </c:pt>
                <c:pt idx="7">
                  <c:v>156</c:v>
                </c:pt>
                <c:pt idx="8">
                  <c:v>139</c:v>
                </c:pt>
                <c:pt idx="9">
                  <c:v>175</c:v>
                </c:pt>
                <c:pt idx="10">
                  <c:v>179</c:v>
                </c:pt>
                <c:pt idx="11">
                  <c:v>149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0EFA-4256-B434-DD95EA350522}"/>
            </c:ext>
          </c:extLst>
        </c:ser>
        <c:ser>
          <c:idx val="4"/>
          <c:order val="4"/>
          <c:tx>
            <c:strRef>
              <c:f>Φύλλο1!$F$1</c:f>
              <c:strCache>
                <c:ptCount val="1"/>
                <c:pt idx="0">
                  <c:v>2018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strRef>
              <c:f>Φύλλο1!$A$2:$A$13</c:f>
              <c:strCache>
                <c:ptCount val="12"/>
                <c:pt idx="0">
                  <c:v>ΙΑΝΟΥΑΡΙΟΣ</c:v>
                </c:pt>
                <c:pt idx="1">
                  <c:v>ΦΕΒΡΟΥΑΡΙΟΣ</c:v>
                </c:pt>
                <c:pt idx="2">
                  <c:v>ΜΑΡΤΙΟΣ</c:v>
                </c:pt>
                <c:pt idx="3">
                  <c:v>ΑΠΡΙΛΙΟΣ</c:v>
                </c:pt>
                <c:pt idx="4">
                  <c:v>ΜΑΙΟΣ</c:v>
                </c:pt>
                <c:pt idx="5">
                  <c:v>ΙΟΥΝΙΟΣ</c:v>
                </c:pt>
                <c:pt idx="6">
                  <c:v>ΙΟΥΛΙΟΣ</c:v>
                </c:pt>
                <c:pt idx="7">
                  <c:v>ΑΥΓΟΥΣΤΟΣ</c:v>
                </c:pt>
                <c:pt idx="8">
                  <c:v>ΣΕΠΤΕΜΒΡΙΟΣ</c:v>
                </c:pt>
                <c:pt idx="9">
                  <c:v>ΟΚΤΩΒΡΙΟΣ</c:v>
                </c:pt>
                <c:pt idx="10">
                  <c:v>ΝΟΕΜΒΡΙΟΣ</c:v>
                </c:pt>
                <c:pt idx="11">
                  <c:v>ΔΕΚΕΜΒΡΙΟΣ</c:v>
                </c:pt>
              </c:strCache>
            </c:strRef>
          </c:cat>
          <c:val>
            <c:numRef>
              <c:f>Φύλλο1!$F$2:$F$13</c:f>
              <c:numCache>
                <c:formatCode>#,##0</c:formatCode>
                <c:ptCount val="12"/>
                <c:pt idx="0">
                  <c:v>186</c:v>
                </c:pt>
                <c:pt idx="1">
                  <c:v>162</c:v>
                </c:pt>
                <c:pt idx="2">
                  <c:v>178</c:v>
                </c:pt>
                <c:pt idx="3">
                  <c:v>154</c:v>
                </c:pt>
                <c:pt idx="4">
                  <c:v>188</c:v>
                </c:pt>
                <c:pt idx="5">
                  <c:v>189</c:v>
                </c:pt>
                <c:pt idx="6">
                  <c:v>244</c:v>
                </c:pt>
                <c:pt idx="7">
                  <c:v>199</c:v>
                </c:pt>
                <c:pt idx="8">
                  <c:v>171</c:v>
                </c:pt>
                <c:pt idx="9">
                  <c:v>209</c:v>
                </c:pt>
                <c:pt idx="10">
                  <c:v>170</c:v>
                </c:pt>
                <c:pt idx="11">
                  <c:v>170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0EFA-4256-B434-DD95EA350522}"/>
            </c:ext>
          </c:extLst>
        </c:ser>
        <c:ser>
          <c:idx val="5"/>
          <c:order val="5"/>
          <c:tx>
            <c:strRef>
              <c:f>Φύλλο1!$G$1</c:f>
              <c:strCache>
                <c:ptCount val="1"/>
                <c:pt idx="0">
                  <c:v>2019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strRef>
              <c:f>Φύλλο1!$A$2:$A$13</c:f>
              <c:strCache>
                <c:ptCount val="12"/>
                <c:pt idx="0">
                  <c:v>ΙΑΝΟΥΑΡΙΟΣ</c:v>
                </c:pt>
                <c:pt idx="1">
                  <c:v>ΦΕΒΡΟΥΑΡΙΟΣ</c:v>
                </c:pt>
                <c:pt idx="2">
                  <c:v>ΜΑΡΤΙΟΣ</c:v>
                </c:pt>
                <c:pt idx="3">
                  <c:v>ΑΠΡΙΛΙΟΣ</c:v>
                </c:pt>
                <c:pt idx="4">
                  <c:v>ΜΑΙΟΣ</c:v>
                </c:pt>
                <c:pt idx="5">
                  <c:v>ΙΟΥΝΙΟΣ</c:v>
                </c:pt>
                <c:pt idx="6">
                  <c:v>ΙΟΥΛΙΟΣ</c:v>
                </c:pt>
                <c:pt idx="7">
                  <c:v>ΑΥΓΟΥΣΤΟΣ</c:v>
                </c:pt>
                <c:pt idx="8">
                  <c:v>ΣΕΠΤΕΜΒΡΙΟΣ</c:v>
                </c:pt>
                <c:pt idx="9">
                  <c:v>ΟΚΤΩΒΡΙΟΣ</c:v>
                </c:pt>
                <c:pt idx="10">
                  <c:v>ΝΟΕΜΒΡΙΟΣ</c:v>
                </c:pt>
                <c:pt idx="11">
                  <c:v>ΔΕΚΕΜΒΡΙΟΣ</c:v>
                </c:pt>
              </c:strCache>
            </c:strRef>
          </c:cat>
          <c:val>
            <c:numRef>
              <c:f>Φύλλο1!$G$2:$G$13</c:f>
              <c:numCache>
                <c:formatCode>#,##0</c:formatCode>
                <c:ptCount val="12"/>
                <c:pt idx="0">
                  <c:v>164</c:v>
                </c:pt>
                <c:pt idx="1">
                  <c:v>175</c:v>
                </c:pt>
                <c:pt idx="2">
                  <c:v>168</c:v>
                </c:pt>
                <c:pt idx="3">
                  <c:v>152</c:v>
                </c:pt>
                <c:pt idx="4">
                  <c:v>215</c:v>
                </c:pt>
                <c:pt idx="5">
                  <c:v>159</c:v>
                </c:pt>
                <c:pt idx="6">
                  <c:v>199</c:v>
                </c:pt>
                <c:pt idx="7">
                  <c:v>217</c:v>
                </c:pt>
                <c:pt idx="8">
                  <c:v>185</c:v>
                </c:pt>
                <c:pt idx="9">
                  <c:v>171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0EFA-4256-B434-DD95EA350522}"/>
            </c:ext>
          </c:extLst>
        </c:ser>
        <c:dLbls/>
        <c:marker val="1"/>
        <c:axId val="164414208"/>
        <c:axId val="164415744"/>
      </c:lineChart>
      <c:catAx>
        <c:axId val="16441420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64415744"/>
        <c:crosses val="autoZero"/>
        <c:auto val="1"/>
        <c:lblAlgn val="ctr"/>
        <c:lblOffset val="100"/>
      </c:catAx>
      <c:valAx>
        <c:axId val="16441574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l-GR"/>
            </a:p>
          </c:txPr>
        </c:title>
        <c:numFmt formatCode="#,##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64414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title>
      <c:tx>
        <c:rich>
          <a:bodyPr/>
          <a:lstStyle/>
          <a:p>
            <a:pPr>
              <a:defRPr lang="en-US" sz="1200"/>
            </a:pPr>
            <a:r>
              <a:rPr lang="el-GR" sz="1200"/>
              <a:t> ΜΕ ΠΟΙΟ ΒΑΘΜΟ ΘΑ ΑΞΙΟΛΟΓΟΥΣΑΤΕ ΑΥΤΟ ΤΟ ΝΟΣΟΚΟΜΕΙΟ ΓΙΑ ΤΗΝ ΠΑΡΑΜΟΝΗ ΣΑΣ; </a:t>
            </a:r>
          </a:p>
          <a:p>
            <a:pPr>
              <a:defRPr lang="en-US" sz="1200"/>
            </a:pPr>
            <a:r>
              <a:rPr lang="el-GR" sz="1200"/>
              <a:t>Ν=170 </a:t>
            </a:r>
            <a:r>
              <a:rPr lang="el-GR" sz="1200" baseline="0"/>
              <a:t> ΚΛΙΜΑΚΑ ΑΠΟ 0-10</a:t>
            </a:r>
            <a:endParaRPr lang="el-GR" sz="1200"/>
          </a:p>
        </c:rich>
      </c:tx>
    </c:title>
    <c:plotArea>
      <c:layout/>
      <c:pieChart>
        <c:varyColors val="1"/>
        <c:ser>
          <c:idx val="0"/>
          <c:order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b="1"/>
                </a:pPr>
                <a:endParaRPr lang="el-GR"/>
              </a:p>
            </c:tx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Φύλλο1!$B$386:$B$392</c:f>
              <c:strCache>
                <c:ptCount val="7"/>
                <c:pt idx="0">
                  <c:v>5,6,7</c:v>
                </c:pt>
                <c:pt idx="5">
                  <c:v>8,9,10</c:v>
                </c:pt>
                <c:pt idx="6">
                  <c:v>Missing System</c:v>
                </c:pt>
              </c:strCache>
            </c:strRef>
          </c:cat>
          <c:val>
            <c:numRef>
              <c:f>Φύλλο1!$C$386:$C$392</c:f>
              <c:numCache>
                <c:formatCode>General</c:formatCode>
                <c:ptCount val="7"/>
                <c:pt idx="0" formatCode="###0.0">
                  <c:v>10</c:v>
                </c:pt>
                <c:pt idx="5" formatCode="###0.0">
                  <c:v>85</c:v>
                </c:pt>
                <c:pt idx="6" formatCode="###0.0">
                  <c:v>5.2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5DC-4623-9518-96DE0561A5EE}"/>
            </c:ext>
          </c:extLst>
        </c:ser>
        <c:dLbls>
          <c:showPercent val="1"/>
        </c:dLbls>
        <c:firstSliceAng val="0"/>
      </c:pieChart>
    </c:plotArea>
    <c:legend>
      <c:legendPos val="r"/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egendEntry>
        <c:idx val="4"/>
        <c:delete val="1"/>
      </c:legendEntry>
      <c:layout>
        <c:manualLayout>
          <c:xMode val="edge"/>
          <c:yMode val="edge"/>
          <c:x val="0.64302909011374376"/>
          <c:y val="0.21146375933777625"/>
          <c:w val="0.35419313210848624"/>
          <c:h val="0.77348273773470566"/>
        </c:manualLayout>
      </c:layout>
      <c:txPr>
        <a:bodyPr/>
        <a:lstStyle/>
        <a:p>
          <a:pPr>
            <a:defRPr lang="en-US" b="1"/>
          </a:pPr>
          <a:endParaRPr lang="el-GR"/>
        </a:p>
      </c:txPr>
    </c:legend>
    <c:plotVisOnly val="1"/>
    <c:dispBlanksAs val="zero"/>
  </c:chart>
  <c:spPr>
    <a:gradFill>
      <a:gsLst>
        <a:gs pos="0">
          <a:srgbClr val="4F81BD">
            <a:tint val="66000"/>
            <a:satMod val="160000"/>
          </a:srgbClr>
        </a:gs>
        <a:gs pos="50000">
          <a:srgbClr val="4F81BD">
            <a:tint val="44500"/>
            <a:satMod val="160000"/>
          </a:srgbClr>
        </a:gs>
        <a:gs pos="100000">
          <a:srgbClr val="4F81BD">
            <a:tint val="23500"/>
            <a:satMod val="160000"/>
          </a:srgbClr>
        </a:gs>
      </a:gsLst>
      <a:lin ang="5400000" scaled="0"/>
    </a:gradFill>
  </c:sp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title>
      <c:tx>
        <c:rich>
          <a:bodyPr/>
          <a:lstStyle/>
          <a:p>
            <a:pPr>
              <a:defRPr lang="en-US" sz="1200"/>
            </a:pPr>
            <a:r>
              <a:rPr lang="el-GR" sz="1200"/>
              <a:t> ΘΑ ΣΥΣΤΗΝΑΤΕ ΑΥΤΟ ΤΟ ΝΟΣΟΚΟΜΕΙΟ ΣΤΟΥΣ ΦΙΛΟΥΣ Ή ΤΟΥΣ ΣΥΓΓΕΝΕΙΣ ΣΑΣ; Ν=170</a:t>
            </a:r>
          </a:p>
        </c:rich>
      </c:tx>
      <c:layout>
        <c:manualLayout>
          <c:xMode val="edge"/>
          <c:yMode val="edge"/>
          <c:x val="0.1261690956793704"/>
          <c:y val="2.6666480024636747E-2"/>
        </c:manualLayout>
      </c:layout>
    </c:title>
    <c:plotArea>
      <c:layout/>
      <c:pieChart>
        <c:varyColors val="1"/>
        <c:ser>
          <c:idx val="0"/>
          <c:order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b="1"/>
                </a:pPr>
                <a:endParaRPr lang="el-GR"/>
              </a:p>
            </c:tx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Φύλλο1!$C$401:$C$405</c:f>
              <c:strCache>
                <c:ptCount val="5"/>
                <c:pt idx="0">
                  <c:v>ΠΙΘΑΝΑ ΟΧΙ</c:v>
                </c:pt>
                <c:pt idx="1">
                  <c:v>ΜΑΛΛΟΝ ΝΑΙ</c:v>
                </c:pt>
                <c:pt idx="2">
                  <c:v>ΣΙΓΟΥΡΑ ΝΑΙ</c:v>
                </c:pt>
                <c:pt idx="4">
                  <c:v>Missing System</c:v>
                </c:pt>
              </c:strCache>
            </c:strRef>
          </c:cat>
          <c:val>
            <c:numRef>
              <c:f>Φύλλο1!$D$401:$D$405</c:f>
              <c:numCache>
                <c:formatCode>###0.0</c:formatCode>
                <c:ptCount val="5"/>
                <c:pt idx="0" formatCode="####.0">
                  <c:v>0.58823529411764242</c:v>
                </c:pt>
                <c:pt idx="1">
                  <c:v>17.058823529411764</c:v>
                </c:pt>
                <c:pt idx="2">
                  <c:v>72.352941176469159</c:v>
                </c:pt>
                <c:pt idx="4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916-437D-80AC-AF7236612F0C}"/>
            </c:ext>
          </c:extLst>
        </c:ser>
        <c:dLbls>
          <c:showPercent val="1"/>
        </c:dLbls>
        <c:firstSliceAng val="0"/>
      </c:pieChart>
    </c:plotArea>
    <c:legend>
      <c:legendPos val="r"/>
      <c:legendEntry>
        <c:idx val="3"/>
        <c:delete val="1"/>
      </c:legendEntry>
      <c:txPr>
        <a:bodyPr/>
        <a:lstStyle/>
        <a:p>
          <a:pPr>
            <a:defRPr lang="en-US" b="1"/>
          </a:pPr>
          <a:endParaRPr lang="el-GR"/>
        </a:p>
      </c:txPr>
    </c:legend>
    <c:plotVisOnly val="1"/>
    <c:dispBlanksAs val="zero"/>
  </c:chart>
  <c:spPr>
    <a:gradFill>
      <a:gsLst>
        <a:gs pos="0">
          <a:srgbClr val="4F81BD">
            <a:tint val="66000"/>
            <a:satMod val="160000"/>
          </a:srgbClr>
        </a:gs>
        <a:gs pos="50000">
          <a:srgbClr val="4F81BD">
            <a:tint val="44500"/>
            <a:satMod val="160000"/>
          </a:srgbClr>
        </a:gs>
        <a:gs pos="100000">
          <a:srgbClr val="4F81BD">
            <a:tint val="23500"/>
            <a:satMod val="160000"/>
          </a:srgbClr>
        </a:gs>
      </a:gsLst>
      <a:lin ang="5400000" scaled="0"/>
    </a:gradFill>
  </c:sp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title>
      <c:tx>
        <c:rich>
          <a:bodyPr/>
          <a:lstStyle/>
          <a:p>
            <a:pPr>
              <a:defRPr lang="en-US" sz="1200"/>
            </a:pPr>
            <a:r>
              <a:rPr lang="el-GR" sz="1200"/>
              <a:t>Θα θέλατε (εφόσον αυτό χρειαστεί) να έρθετε ξανά στο νοσοκομείο μας;</a:t>
            </a:r>
          </a:p>
        </c:rich>
      </c:tx>
      <c:layout/>
    </c:title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b="1"/>
                </a:pPr>
                <a:endParaRPr lang="el-GR"/>
              </a:p>
            </c:tx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Φύλλο1!$B$361:$B$363</c:f>
              <c:strCache>
                <c:ptCount val="3"/>
                <c:pt idx="0">
                  <c:v>ΜΑΛΛΟΝ ΝΑΙ</c:v>
                </c:pt>
                <c:pt idx="1">
                  <c:v>ΣΙΓΟΥΡΑ ΝΑΙ</c:v>
                </c:pt>
                <c:pt idx="2">
                  <c:v>Missing System</c:v>
                </c:pt>
              </c:strCache>
            </c:strRef>
          </c:cat>
          <c:val>
            <c:numRef>
              <c:f>Φύλλο1!$C$361:$C$363</c:f>
              <c:numCache>
                <c:formatCode>###0.0</c:formatCode>
                <c:ptCount val="3"/>
                <c:pt idx="0">
                  <c:v>28.571428571428573</c:v>
                </c:pt>
                <c:pt idx="1">
                  <c:v>68.571428571428072</c:v>
                </c:pt>
                <c:pt idx="2">
                  <c:v>2.8571428571428572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9F0-4117-B07A-EF42A4DCE402}"/>
            </c:ext>
          </c:extLst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lang="en-US" b="1"/>
          </a:pPr>
          <a:endParaRPr lang="el-GR"/>
        </a:p>
      </c:txPr>
    </c:legend>
    <c:plotVisOnly val="1"/>
    <c:dispBlanksAs val="zero"/>
  </c:chart>
  <c:spPr>
    <a:gradFill>
      <a:gsLst>
        <a:gs pos="0">
          <a:srgbClr val="FFEFD1"/>
        </a:gs>
        <a:gs pos="64999">
          <a:srgbClr val="F0EBD5"/>
        </a:gs>
        <a:gs pos="100000">
          <a:srgbClr val="D1C39F"/>
        </a:gs>
      </a:gsLst>
      <a:lin ang="5400000" scaled="0"/>
    </a:gradFill>
  </c:sp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title>
      <c:tx>
        <c:rich>
          <a:bodyPr/>
          <a:lstStyle/>
          <a:p>
            <a:pPr>
              <a:defRPr lang="en-US" sz="1200"/>
            </a:pPr>
            <a:r>
              <a:rPr lang="el-GR" sz="1200"/>
              <a:t>Θα συστήνατε το Νοσοκομείο μας στους φίλους και στην οικογένειά σας;</a:t>
            </a:r>
          </a:p>
        </c:rich>
      </c:tx>
      <c:layout>
        <c:manualLayout>
          <c:xMode val="edge"/>
          <c:yMode val="edge"/>
          <c:x val="0.12936111111111109"/>
          <c:y val="3.2407407407407766E-2"/>
        </c:manualLayout>
      </c:layout>
    </c:title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b="1"/>
                </a:pPr>
                <a:endParaRPr lang="el-GR"/>
              </a:p>
            </c:tx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Φύλλο1!$B$375:$B$377</c:f>
              <c:strCache>
                <c:ptCount val="3"/>
                <c:pt idx="0">
                  <c:v>ΜΑΛΛΟΝ ΝΑΙ</c:v>
                </c:pt>
                <c:pt idx="1">
                  <c:v>ΣΙΓΟΥΡΑ ΝΑΙ</c:v>
                </c:pt>
                <c:pt idx="2">
                  <c:v>Missing System</c:v>
                </c:pt>
              </c:strCache>
            </c:strRef>
          </c:cat>
          <c:val>
            <c:numRef>
              <c:f>Φύλλο1!$C$375:$C$377</c:f>
              <c:numCache>
                <c:formatCode>###0.0</c:formatCode>
                <c:ptCount val="3"/>
                <c:pt idx="0">
                  <c:v>25.714285714285857</c:v>
                </c:pt>
                <c:pt idx="1">
                  <c:v>68.571428571428072</c:v>
                </c:pt>
                <c:pt idx="2">
                  <c:v>5.7142857142857055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410-49F8-A19E-3D544BDFEA14}"/>
            </c:ext>
          </c:extLst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lang="en-US" b="1"/>
          </a:pPr>
          <a:endParaRPr lang="el-GR"/>
        </a:p>
      </c:txPr>
    </c:legend>
    <c:plotVisOnly val="1"/>
    <c:dispBlanksAs val="zero"/>
  </c:chart>
  <c:spPr>
    <a:gradFill>
      <a:gsLst>
        <a:gs pos="0">
          <a:srgbClr val="FFEFD1"/>
        </a:gs>
        <a:gs pos="64999">
          <a:srgbClr val="F0EBD5"/>
        </a:gs>
        <a:gs pos="100000">
          <a:srgbClr val="D1C39F"/>
        </a:gs>
      </a:gsLst>
      <a:lin ang="5400000" scaled="0"/>
    </a:gradFill>
  </c:sp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title>
      <c:tx>
        <c:rich>
          <a:bodyPr/>
          <a:lstStyle/>
          <a:p>
            <a:pPr>
              <a:defRPr lang="en-US" sz="1200"/>
            </a:pPr>
            <a:r>
              <a:rPr lang="el-GR" sz="1200"/>
              <a:t>Με ποιον βαθμό θα αξιολογούσατε τη συνολική σας εμπειρία από το Τμήμα του Νοσοκομείου το οποίο επισκεφτήκατε; </a:t>
            </a:r>
          </a:p>
          <a:p>
            <a:pPr>
              <a:defRPr lang="en-US" sz="1200"/>
            </a:pPr>
            <a:r>
              <a:rPr lang="el-GR" sz="1200"/>
              <a:t>(Κλίμακα από 0 έως 10)</a:t>
            </a:r>
          </a:p>
        </c:rich>
      </c:tx>
      <c:layout>
        <c:manualLayout>
          <c:xMode val="edge"/>
          <c:yMode val="edge"/>
          <c:x val="0.12892366579177603"/>
          <c:y val="2.7777777777778224E-2"/>
        </c:manualLayout>
      </c:layout>
    </c:title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b="1"/>
                </a:pPr>
                <a:endParaRPr lang="el-GR"/>
              </a:p>
            </c:tx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Φύλλο1!$B$345:$B$351</c:f>
              <c:strCache>
                <c:ptCount val="7"/>
                <c:pt idx="1">
                  <c:v>5,00-6,00-7,00</c:v>
                </c:pt>
                <c:pt idx="3">
                  <c:v>8,00-9,00-10,00</c:v>
                </c:pt>
                <c:pt idx="6">
                  <c:v>Missing System</c:v>
                </c:pt>
              </c:strCache>
            </c:strRef>
          </c:cat>
          <c:val>
            <c:numRef>
              <c:f>Φύλλο1!$C$345:$C$351</c:f>
              <c:numCache>
                <c:formatCode>###0.0</c:formatCode>
                <c:ptCount val="7"/>
                <c:pt idx="1">
                  <c:v>15</c:v>
                </c:pt>
                <c:pt idx="3">
                  <c:v>71.400000000000006</c:v>
                </c:pt>
                <c:pt idx="6">
                  <c:v>14.285714285714286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33C-4775-ADBE-73FB5F759AC0}"/>
            </c:ext>
          </c:extLst>
        </c:ser>
        <c:dLbls>
          <c:showPercent val="1"/>
        </c:dLbls>
        <c:firstSliceAng val="0"/>
      </c:pieChart>
    </c:plotArea>
    <c:legend>
      <c:legendPos val="r"/>
      <c:legendEntry>
        <c:idx val="0"/>
        <c:delete val="1"/>
      </c:legendEntry>
      <c:legendEntry>
        <c:idx val="2"/>
        <c:delete val="1"/>
      </c:legendEntry>
      <c:legendEntry>
        <c:idx val="4"/>
        <c:delete val="1"/>
      </c:legendEntry>
      <c:legendEntry>
        <c:idx val="5"/>
        <c:delete val="1"/>
      </c:legendEntry>
      <c:layout/>
      <c:txPr>
        <a:bodyPr/>
        <a:lstStyle/>
        <a:p>
          <a:pPr>
            <a:defRPr lang="en-US" b="1"/>
          </a:pPr>
          <a:endParaRPr lang="el-GR"/>
        </a:p>
      </c:txPr>
    </c:legend>
    <c:plotVisOnly val="1"/>
    <c:dispBlanksAs val="zero"/>
  </c:chart>
  <c:spPr>
    <a:gradFill>
      <a:gsLst>
        <a:gs pos="0">
          <a:srgbClr val="FFEFD1"/>
        </a:gs>
        <a:gs pos="64999">
          <a:srgbClr val="F0EBD5"/>
        </a:gs>
        <a:gs pos="100000">
          <a:srgbClr val="D1C39F"/>
        </a:gs>
      </a:gsLst>
      <a:lin ang="5400000" scaled="0"/>
    </a:gradFill>
  </c:spPr>
  <c:externalData r:id="rId1"/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0.00625</cdr:x>
      <cdr:y>0.20565</cdr:y>
    </cdr:from>
    <cdr:to>
      <cdr:x>0.21042</cdr:x>
      <cdr:y>0.35484</cdr:y>
    </cdr:to>
    <cdr:sp macro="" textlink="">
      <cdr:nvSpPr>
        <cdr:cNvPr id="2" name="1 - TextBox"/>
        <cdr:cNvSpPr txBox="1"/>
      </cdr:nvSpPr>
      <cdr:spPr>
        <a:xfrm xmlns:a="http://schemas.openxmlformats.org/drawingml/2006/main">
          <a:off x="28576" y="485775"/>
          <a:ext cx="933450" cy="3524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l-GR" sz="1100"/>
        </a:p>
      </cdr:txBody>
    </cdr:sp>
  </cdr:relSizeAnchor>
  <cdr:relSizeAnchor xmlns:cdr="http://schemas.openxmlformats.org/drawingml/2006/chartDrawing">
    <cdr:from>
      <cdr:x>0.01667</cdr:x>
      <cdr:y>0.26613</cdr:y>
    </cdr:from>
    <cdr:to>
      <cdr:x>0.2125</cdr:x>
      <cdr:y>0.33065</cdr:y>
    </cdr:to>
    <cdr:sp macro="" textlink="">
      <cdr:nvSpPr>
        <cdr:cNvPr id="3" name="2 - TextBox"/>
        <cdr:cNvSpPr txBox="1"/>
      </cdr:nvSpPr>
      <cdr:spPr>
        <a:xfrm xmlns:a="http://schemas.openxmlformats.org/drawingml/2006/main">
          <a:off x="76200" y="628650"/>
          <a:ext cx="895350" cy="152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l-GR" sz="1100"/>
        </a:p>
      </cdr:txBody>
    </cdr:sp>
  </cdr:relSizeAnchor>
  <cdr:relSizeAnchor xmlns:cdr="http://schemas.openxmlformats.org/drawingml/2006/chartDrawing">
    <cdr:from>
      <cdr:x>0</cdr:x>
      <cdr:y>0.89919</cdr:y>
    </cdr:from>
    <cdr:to>
      <cdr:x>0.37083</cdr:x>
      <cdr:y>0.99597</cdr:y>
    </cdr:to>
    <cdr:sp macro="" textlink="">
      <cdr:nvSpPr>
        <cdr:cNvPr id="4" name="3 - TextBox"/>
        <cdr:cNvSpPr txBox="1"/>
      </cdr:nvSpPr>
      <cdr:spPr>
        <a:xfrm xmlns:a="http://schemas.openxmlformats.org/drawingml/2006/main">
          <a:off x="0" y="2226844"/>
          <a:ext cx="1695435" cy="239676"/>
        </a:xfrm>
        <a:prstGeom xmlns:a="http://schemas.openxmlformats.org/drawingml/2006/main" prst="rect">
          <a:avLst/>
        </a:prstGeom>
        <a:solidFill xmlns:a="http://schemas.openxmlformats.org/drawingml/2006/main">
          <a:srgbClr val="FFC000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l-GR" sz="1000" b="1"/>
            <a:t>ΝΟΣΗΛΕΥΟΜΕΝΟΙ ΠΟΛΙΤΕΣ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0.89922</cdr:y>
    </cdr:from>
    <cdr:to>
      <cdr:x>0.36458</cdr:x>
      <cdr:y>1</cdr:y>
    </cdr:to>
    <cdr:sp macro="" textlink="">
      <cdr:nvSpPr>
        <cdr:cNvPr id="2" name="1 - TextBox"/>
        <cdr:cNvSpPr txBox="1"/>
      </cdr:nvSpPr>
      <cdr:spPr>
        <a:xfrm xmlns:a="http://schemas.openxmlformats.org/drawingml/2006/main">
          <a:off x="0" y="2209800"/>
          <a:ext cx="1666860" cy="247650"/>
        </a:xfrm>
        <a:prstGeom xmlns:a="http://schemas.openxmlformats.org/drawingml/2006/main" prst="rect">
          <a:avLst/>
        </a:prstGeom>
        <a:solidFill xmlns:a="http://schemas.openxmlformats.org/drawingml/2006/main">
          <a:srgbClr val="FFC000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l-GR" sz="1000" b="1"/>
            <a:t>ΝΟΣΗΛΕΥΟΜΕΝΟΙ ΠΟΛΙΤΕΣ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0.90278</cdr:y>
    </cdr:from>
    <cdr:to>
      <cdr:x>0.325</cdr:x>
      <cdr:y>1</cdr:y>
    </cdr:to>
    <cdr:sp macro="" textlink="">
      <cdr:nvSpPr>
        <cdr:cNvPr id="2" name="39 - TextBox"/>
        <cdr:cNvSpPr txBox="1"/>
      </cdr:nvSpPr>
      <cdr:spPr>
        <a:xfrm xmlns:a="http://schemas.openxmlformats.org/drawingml/2006/main">
          <a:off x="0" y="2476500"/>
          <a:ext cx="1485900" cy="266700"/>
        </a:xfrm>
        <a:prstGeom xmlns:a="http://schemas.openxmlformats.org/drawingml/2006/main" prst="rect">
          <a:avLst/>
        </a:prstGeom>
        <a:solidFill xmlns:a="http://schemas.openxmlformats.org/drawingml/2006/main">
          <a:srgbClr val="FFC000"/>
        </a:solidFill>
        <a:ln xmlns:a="http://schemas.openxmlformats.org/drawingml/2006/main" w="9525" cmpd="sng">
          <a:solidFill>
            <a:sysClr val="window" lastClr="FFFFFF">
              <a:shade val="50000"/>
            </a:sysClr>
          </a:solidFill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l-GR" sz="1100" b="1"/>
            <a:t>ΠΟΛΙΤΕΣ ΣΤΑ ΤΕΠ-ΤΕΙ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0.00208</cdr:x>
      <cdr:y>0.89236</cdr:y>
    </cdr:from>
    <cdr:to>
      <cdr:x>0.32708</cdr:x>
      <cdr:y>0.99653</cdr:y>
    </cdr:to>
    <cdr:sp macro="" textlink="">
      <cdr:nvSpPr>
        <cdr:cNvPr id="3" name="2 - TextBox"/>
        <cdr:cNvSpPr txBox="1"/>
      </cdr:nvSpPr>
      <cdr:spPr>
        <a:xfrm xmlns:a="http://schemas.openxmlformats.org/drawingml/2006/main">
          <a:off x="9525" y="2447925"/>
          <a:ext cx="1485900" cy="285749"/>
        </a:xfrm>
        <a:prstGeom xmlns:a="http://schemas.openxmlformats.org/drawingml/2006/main" prst="rect">
          <a:avLst/>
        </a:prstGeom>
        <a:solidFill xmlns:a="http://schemas.openxmlformats.org/drawingml/2006/main">
          <a:srgbClr val="FFC000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l-GR" sz="1100" b="1"/>
            <a:t>ΠΟΛΙΤΕΣ ΣΤΑ</a:t>
          </a:r>
          <a:r>
            <a:rPr lang="el-GR" sz="1100" b="1" baseline="0"/>
            <a:t> ΤΕΠ - ΤΕΙ</a:t>
          </a:r>
          <a:endParaRPr lang="el-GR" sz="1100" b="1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</cdr:x>
      <cdr:y>0.91319</cdr:y>
    </cdr:from>
    <cdr:to>
      <cdr:x>0.325</cdr:x>
      <cdr:y>1</cdr:y>
    </cdr:to>
    <cdr:sp macro="" textlink="">
      <cdr:nvSpPr>
        <cdr:cNvPr id="2" name="39 - TextBox"/>
        <cdr:cNvSpPr txBox="1"/>
      </cdr:nvSpPr>
      <cdr:spPr>
        <a:xfrm xmlns:a="http://schemas.openxmlformats.org/drawingml/2006/main">
          <a:off x="0" y="2505074"/>
          <a:ext cx="1485900" cy="238125"/>
        </a:xfrm>
        <a:prstGeom xmlns:a="http://schemas.openxmlformats.org/drawingml/2006/main" prst="rect">
          <a:avLst/>
        </a:prstGeom>
        <a:solidFill xmlns:a="http://schemas.openxmlformats.org/drawingml/2006/main">
          <a:srgbClr val="FFC000"/>
        </a:solidFill>
        <a:ln xmlns:a="http://schemas.openxmlformats.org/drawingml/2006/main" w="9525" cmpd="sng">
          <a:solidFill>
            <a:sysClr val="window" lastClr="FFFFFF">
              <a:shade val="50000"/>
            </a:sysClr>
          </a:solidFill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l-GR" sz="1100" b="1"/>
            <a:t>ΠΟΛΙΤΕΣ ΣΤΑ ΤΕΠ-ΤΕΙ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4" y="1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8BF9A4-CFE6-489C-BEA6-5870BA81C58B}" type="datetimeFigureOut">
              <a:rPr lang="el-GR" smtClean="0"/>
              <a:pPr/>
              <a:t>11/11/2019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715154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4" y="9428584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567399-BC55-4352-B93B-55210DC00943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67399-BC55-4352-B93B-55210DC00943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ΚΙΝΗΣΗ</a:t>
            </a:r>
            <a:r>
              <a:rPr lang="el-GR" baseline="0" dirty="0"/>
              <a:t> ΑΣΘΕΝΩΝ ΓΙΑ ΤΑ ΕΤΗ 2014-2019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67399-BC55-4352-B93B-55210DC00943}" type="slidenum">
              <a:rPr lang="el-GR" smtClean="0"/>
              <a:pPr/>
              <a:t>23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ΚΙΝΗΣΗ</a:t>
            </a:r>
            <a:r>
              <a:rPr lang="el-GR" baseline="0" dirty="0"/>
              <a:t> ΑΣΘΕΝΩΝ ΓΙΑ ΤΑ ΕΤΗ 2014-2019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67399-BC55-4352-B93B-55210DC00943}" type="slidenum">
              <a:rPr lang="el-GR" smtClean="0"/>
              <a:pPr/>
              <a:t>24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ΚΙΝΗΣΗ</a:t>
            </a:r>
            <a:r>
              <a:rPr lang="el-GR" baseline="0" dirty="0"/>
              <a:t> ΑΣΘΕΝΩΝ ΓΙΑ ΤΑ ΕΤΗ 2014-2019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67399-BC55-4352-B93B-55210DC00943}" type="slidenum">
              <a:rPr lang="el-GR" smtClean="0"/>
              <a:pPr/>
              <a:t>25</a:t>
            </a:fld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dirty="0"/>
              <a:t>ΚΙΝΗΣΗ</a:t>
            </a:r>
            <a:r>
              <a:rPr lang="el-GR" baseline="0" dirty="0"/>
              <a:t> ΑΣΘΕΝΩΝ ΓΙΑ ΤΑ ΕΤΗ 2014-2019</a:t>
            </a:r>
            <a:endParaRPr lang="el-GR" dirty="0"/>
          </a:p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67399-BC55-4352-B93B-55210DC00943}" type="slidenum">
              <a:rPr lang="el-GR" smtClean="0"/>
              <a:pPr/>
              <a:t>26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25" name="24 - Υπότιτλος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1" name="30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8D930C4-6EE2-4720-9E84-27531BA5E13E}" type="datetimeFigureOut">
              <a:rPr lang="el-GR" smtClean="0"/>
              <a:pPr/>
              <a:t>11/11/2019</a:t>
            </a:fld>
            <a:endParaRPr lang="el-GR"/>
          </a:p>
        </p:txBody>
      </p:sp>
      <p:sp>
        <p:nvSpPr>
          <p:cNvPr id="18" name="1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CEE4CE5-0285-4D0C-BBE3-690AA5E195D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930C4-6EE2-4720-9E84-27531BA5E13E}" type="datetimeFigureOut">
              <a:rPr lang="el-GR" smtClean="0"/>
              <a:pPr/>
              <a:t>11/11/2019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E4CE5-0285-4D0C-BBE3-690AA5E195D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C8D930C4-6EE2-4720-9E84-27531BA5E13E}" type="datetimeFigureOut">
              <a:rPr lang="el-GR" smtClean="0"/>
              <a:pPr/>
              <a:t>11/11/2019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CEE4CE5-0285-4D0C-BBE3-690AA5E195D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25" name="24 - Υπότιτλος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1" name="30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8D930C4-6EE2-4720-9E84-27531BA5E13E}" type="datetimeFigureOut">
              <a:rPr lang="el-GR" smtClean="0"/>
              <a:pPr/>
              <a:t>11/11/2019</a:t>
            </a:fld>
            <a:endParaRPr lang="el-GR"/>
          </a:p>
        </p:txBody>
      </p:sp>
      <p:sp>
        <p:nvSpPr>
          <p:cNvPr id="18" name="1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CEE4CE5-0285-4D0C-BBE3-690AA5E195D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930C4-6EE2-4720-9E84-27531BA5E13E}" type="datetimeFigureOut">
              <a:rPr lang="el-GR" smtClean="0"/>
              <a:pPr/>
              <a:t>11/11/2019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E4CE5-0285-4D0C-BBE3-690AA5E195D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8D930C4-6EE2-4720-9E84-27531BA5E13E}" type="datetimeFigureOut">
              <a:rPr lang="el-GR" smtClean="0"/>
              <a:pPr/>
              <a:t>11/11/2019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6CEE4CE5-0285-4D0C-BBE3-690AA5E195D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930C4-6EE2-4720-9E84-27531BA5E13E}" type="datetimeFigureOut">
              <a:rPr lang="el-GR" smtClean="0"/>
              <a:pPr/>
              <a:t>11/11/2019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E4CE5-0285-4D0C-BBE3-690AA5E195D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930C4-6EE2-4720-9E84-27531BA5E13E}" type="datetimeFigureOut">
              <a:rPr lang="el-GR" smtClean="0"/>
              <a:pPr/>
              <a:t>11/11/2019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E4CE5-0285-4D0C-BBE3-690AA5E195D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930C4-6EE2-4720-9E84-27531BA5E13E}" type="datetimeFigureOut">
              <a:rPr lang="el-GR" smtClean="0"/>
              <a:pPr/>
              <a:t>11/11/2019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E4CE5-0285-4D0C-BBE3-690AA5E195D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8D930C4-6EE2-4720-9E84-27531BA5E13E}" type="datetimeFigureOut">
              <a:rPr lang="el-GR" smtClean="0"/>
              <a:pPr/>
              <a:t>11/11/2019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E4CE5-0285-4D0C-BBE3-690AA5E195D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930C4-6EE2-4720-9E84-27531BA5E13E}" type="datetimeFigureOut">
              <a:rPr lang="el-GR" smtClean="0"/>
              <a:pPr/>
              <a:t>11/11/2019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E4CE5-0285-4D0C-BBE3-690AA5E195D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930C4-6EE2-4720-9E84-27531BA5E13E}" type="datetimeFigureOut">
              <a:rPr lang="el-GR" smtClean="0"/>
              <a:pPr/>
              <a:t>11/11/2019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E4CE5-0285-4D0C-BBE3-690AA5E195D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930C4-6EE2-4720-9E84-27531BA5E13E}" type="datetimeFigureOut">
              <a:rPr lang="el-GR" smtClean="0"/>
              <a:pPr/>
              <a:t>11/11/2019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E4CE5-0285-4D0C-BBE3-690AA5E195D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εικόνας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930C4-6EE2-4720-9E84-27531BA5E13E}" type="datetimeFigureOut">
              <a:rPr lang="el-GR" smtClean="0"/>
              <a:pPr/>
              <a:t>11/11/2019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E4CE5-0285-4D0C-BBE3-690AA5E195D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C8D930C4-6EE2-4720-9E84-27531BA5E13E}" type="datetimeFigureOut">
              <a:rPr lang="el-GR" smtClean="0"/>
              <a:pPr/>
              <a:t>11/11/2019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CEE4CE5-0285-4D0C-BBE3-690AA5E195D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8D930C4-6EE2-4720-9E84-27531BA5E13E}" type="datetimeFigureOut">
              <a:rPr lang="el-GR" smtClean="0"/>
              <a:pPr/>
              <a:t>11/11/2019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6CEE4CE5-0285-4D0C-BBE3-690AA5E195D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930C4-6EE2-4720-9E84-27531BA5E13E}" type="datetimeFigureOut">
              <a:rPr lang="el-GR" smtClean="0"/>
              <a:pPr/>
              <a:t>11/11/2019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E4CE5-0285-4D0C-BBE3-690AA5E195D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930C4-6EE2-4720-9E84-27531BA5E13E}" type="datetimeFigureOut">
              <a:rPr lang="el-GR" smtClean="0"/>
              <a:pPr/>
              <a:t>11/11/2019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E4CE5-0285-4D0C-BBE3-690AA5E195D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930C4-6EE2-4720-9E84-27531BA5E13E}" type="datetimeFigureOut">
              <a:rPr lang="el-GR" smtClean="0"/>
              <a:pPr/>
              <a:t>11/11/2019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E4CE5-0285-4D0C-BBE3-690AA5E195D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8D930C4-6EE2-4720-9E84-27531BA5E13E}" type="datetimeFigureOut">
              <a:rPr lang="el-GR" smtClean="0"/>
              <a:pPr/>
              <a:t>11/11/2019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E4CE5-0285-4D0C-BBE3-690AA5E195D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930C4-6EE2-4720-9E84-27531BA5E13E}" type="datetimeFigureOut">
              <a:rPr lang="el-GR" smtClean="0"/>
              <a:pPr/>
              <a:t>11/11/2019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E4CE5-0285-4D0C-BBE3-690AA5E195D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930C4-6EE2-4720-9E84-27531BA5E13E}" type="datetimeFigureOut">
              <a:rPr lang="el-GR" smtClean="0"/>
              <a:pPr/>
              <a:t>11/11/2019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E4CE5-0285-4D0C-BBE3-690AA5E195D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εικόνας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- Θέση τίτλου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1" name="30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  <p:sp>
        <p:nvSpPr>
          <p:cNvPr id="27" name="26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8D930C4-6EE2-4720-9E84-27531BA5E13E}" type="datetimeFigureOut">
              <a:rPr lang="el-GR" smtClean="0"/>
              <a:pPr/>
              <a:t>11/11/2019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CEE4CE5-0285-4D0C-BBE3-690AA5E195D1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- Θέση τίτλου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1" name="30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  <p:sp>
        <p:nvSpPr>
          <p:cNvPr id="27" name="26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8D930C4-6EE2-4720-9E84-27531BA5E13E}" type="datetimeFigureOut">
              <a:rPr lang="el-GR" smtClean="0"/>
              <a:pPr/>
              <a:t>11/11/2019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CEE4CE5-0285-4D0C-BBE3-690AA5E195D1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ΑΠΟΛΟΓΙΣΜΟΣ Γ.Ν ΣΥΡΟΥ «ΒΑΡΔΑΚΕΙΟ &amp; ΠΡΩΪΟ»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l-GR" dirty="0"/>
          </a:p>
          <a:p>
            <a:r>
              <a:rPr lang="el-GR" dirty="0"/>
              <a:t>ΑΥΓΟΥΣΤΟΣ 2016 - ΟΚΤΩΒΡΙΟΣ 2019</a:t>
            </a:r>
          </a:p>
        </p:txBody>
      </p:sp>
      <p:sp>
        <p:nvSpPr>
          <p:cNvPr id="5" name="4 - Ορθογώνιο"/>
          <p:cNvSpPr/>
          <p:nvPr/>
        </p:nvSpPr>
        <p:spPr>
          <a:xfrm>
            <a:off x="325737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600" u="sng" dirty="0" err="1"/>
              <a:t>ΑνΑπτυξη</a:t>
            </a:r>
            <a:r>
              <a:rPr lang="el-GR" sz="3600" u="sng" dirty="0"/>
              <a:t> </a:t>
            </a:r>
            <a:r>
              <a:rPr lang="el-GR" sz="3600" u="sng" dirty="0" err="1"/>
              <a:t>τμημΑτων</a:t>
            </a:r>
            <a:r>
              <a:rPr lang="el-GR" sz="3600" u="sng" dirty="0"/>
              <a:t> - </a:t>
            </a:r>
            <a:r>
              <a:rPr lang="el-GR" sz="3600" u="sng" dirty="0" err="1"/>
              <a:t>ιατρεΙων</a:t>
            </a:r>
            <a:endParaRPr lang="el-GR" sz="3600" u="sng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sz="2800" dirty="0"/>
              <a:t>Λειτουργία Μαγνητικού Τομογράφου</a:t>
            </a:r>
          </a:p>
          <a:p>
            <a:endParaRPr lang="el-GR" sz="2800" dirty="0"/>
          </a:p>
          <a:p>
            <a:r>
              <a:rPr lang="el-GR" sz="2800" dirty="0"/>
              <a:t>Υποστήριξη στη λειτουργία της Πτητικής Βάσης ΕΚΑΒ</a:t>
            </a:r>
          </a:p>
          <a:p>
            <a:endParaRPr lang="el-GR" sz="2800" dirty="0"/>
          </a:p>
          <a:p>
            <a:r>
              <a:rPr lang="el-GR" dirty="0"/>
              <a:t>Αναδιοργάνωση ΤΕΠ &amp; Τ.Ε.Ι. και αξιοποίηση χώρων του ΚΕΦΙΑΠ.</a:t>
            </a:r>
          </a:p>
          <a:p>
            <a:endParaRPr lang="el-GR" dirty="0"/>
          </a:p>
          <a:p>
            <a:r>
              <a:rPr lang="el-GR" dirty="0"/>
              <a:t>Ιατρείο ύπνου</a:t>
            </a:r>
          </a:p>
          <a:p>
            <a:endParaRPr lang="el-GR" dirty="0"/>
          </a:p>
          <a:p>
            <a:r>
              <a:rPr lang="el-GR" dirty="0"/>
              <a:t>Ιατρείο παιδικού άσθματος και </a:t>
            </a:r>
            <a:r>
              <a:rPr lang="el-GR" dirty="0" err="1"/>
              <a:t>ατοπικής</a:t>
            </a:r>
            <a:r>
              <a:rPr lang="el-GR" dirty="0"/>
              <a:t> δερματίτιδας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4000" u="sng" dirty="0" err="1"/>
              <a:t>ΑνΑπτυξη</a:t>
            </a:r>
            <a:r>
              <a:rPr lang="el-GR" sz="4000" u="sng" dirty="0"/>
              <a:t> </a:t>
            </a:r>
            <a:r>
              <a:rPr lang="el-GR" sz="4000" u="sng" dirty="0" err="1"/>
              <a:t>τμημΑτων</a:t>
            </a:r>
            <a:r>
              <a:rPr lang="el-GR" sz="4000" u="sng" dirty="0"/>
              <a:t> - </a:t>
            </a:r>
            <a:r>
              <a:rPr lang="el-GR" sz="4000" u="sng" dirty="0" err="1"/>
              <a:t>ιατρεΙων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/>
              <a:t>Διαβητολογικό ιατρείο</a:t>
            </a:r>
          </a:p>
          <a:p>
            <a:r>
              <a:rPr lang="el-GR" sz="2400" dirty="0"/>
              <a:t>Ομάδα υποστήριξης ατόμων με σακχαρώδη διαβήτη (από Διαιτολόγο &amp; Επισκέπτη Υγείας)</a:t>
            </a:r>
          </a:p>
          <a:p>
            <a:r>
              <a:rPr lang="el-GR" sz="2400" dirty="0"/>
              <a:t>Λειτουργία αυτόνομου παιδιατρικού ΤΕΠ</a:t>
            </a:r>
          </a:p>
          <a:p>
            <a:r>
              <a:rPr lang="el-GR" sz="2400" dirty="0"/>
              <a:t>Λειτουργία εμβολιαστικού κέντρου στο ΠΕΔΥ Ερμούπολης</a:t>
            </a:r>
          </a:p>
          <a:p>
            <a:r>
              <a:rPr lang="el-GR" sz="2400" dirty="0"/>
              <a:t>Δημιουργία Ομάδας Εργασίας για την διαχείριση εισαγωγών λοιμωδών νοσημάτων</a:t>
            </a:r>
          </a:p>
          <a:p>
            <a:r>
              <a:rPr lang="el-GR" sz="2400" dirty="0"/>
              <a:t>Γραφείο Προστασίας Δικαιωμάτων Ληπτών Υπηρεσιών Υγείας</a:t>
            </a:r>
          </a:p>
          <a:p>
            <a:r>
              <a:rPr lang="el-GR" sz="2400" dirty="0"/>
              <a:t>ΚΠΑ (κοινό πλαίσιο αξιολόγησης)</a:t>
            </a:r>
          </a:p>
          <a:p>
            <a:endParaRPr lang="el-GR" sz="2400" dirty="0"/>
          </a:p>
          <a:p>
            <a:endParaRPr lang="el-GR" sz="2400" dirty="0"/>
          </a:p>
          <a:p>
            <a:endParaRPr lang="el-GR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4000" u="sng" dirty="0" err="1"/>
              <a:t>ΑνΑπτυξη</a:t>
            </a:r>
            <a:r>
              <a:rPr lang="el-GR" sz="4000" u="sng" dirty="0"/>
              <a:t> </a:t>
            </a:r>
            <a:r>
              <a:rPr lang="el-GR" sz="4000" u="sng" dirty="0" err="1"/>
              <a:t>τμημΑτων</a:t>
            </a:r>
            <a:r>
              <a:rPr lang="el-GR" sz="4000" u="sng" dirty="0"/>
              <a:t> - </a:t>
            </a:r>
            <a:r>
              <a:rPr lang="el-GR" sz="4000" u="sng" dirty="0" err="1"/>
              <a:t>ιατρεΙων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9416"/>
            <a:ext cx="7499176" cy="4846320"/>
          </a:xfrm>
        </p:spPr>
        <p:txBody>
          <a:bodyPr>
            <a:normAutofit/>
          </a:bodyPr>
          <a:lstStyle/>
          <a:p>
            <a:r>
              <a:rPr lang="el-GR" sz="2800" dirty="0"/>
              <a:t>Ιατρείο Μνήμης (άνοιας)</a:t>
            </a:r>
          </a:p>
          <a:p>
            <a:endParaRPr lang="el-GR" sz="2800" dirty="0"/>
          </a:p>
          <a:p>
            <a:r>
              <a:rPr lang="el-GR" dirty="0"/>
              <a:t>Παιδιατρική Κλινική από Μάιο του 2018</a:t>
            </a:r>
            <a:endParaRPr lang="en-US" dirty="0"/>
          </a:p>
          <a:p>
            <a:endParaRPr lang="en-US" dirty="0"/>
          </a:p>
          <a:p>
            <a:r>
              <a:rPr lang="el-GR" dirty="0"/>
              <a:t>Τηλεϊατρική από Παιδοψυχίατρο και Ψυχίατρο στα νησιά των Κυκλάδων και όλου του Αιγαίου</a:t>
            </a:r>
          </a:p>
          <a:p>
            <a:endParaRPr lang="el-GR" dirty="0"/>
          </a:p>
          <a:p>
            <a:r>
              <a:rPr lang="el-GR" dirty="0"/>
              <a:t>Ιατρείο Βρογχοσκοπήσεων</a:t>
            </a:r>
          </a:p>
          <a:p>
            <a:endParaRPr lang="el-GR" dirty="0"/>
          </a:p>
          <a:p>
            <a:r>
              <a:rPr lang="el-GR" sz="2800" dirty="0"/>
              <a:t>Ιατρείο </a:t>
            </a:r>
            <a:r>
              <a:rPr lang="en-US" sz="2800" dirty="0"/>
              <a:t>Depot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>
            <a:normAutofit/>
          </a:bodyPr>
          <a:lstStyle/>
          <a:p>
            <a:pPr algn="ctr"/>
            <a:r>
              <a:rPr lang="el-GR" sz="3600" u="sng" dirty="0"/>
              <a:t>ΑΝΑΔΙΟΡΓΑΝΩΣΗ ΤΟΥ ΚΕΦΙΑΠ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340768"/>
            <a:ext cx="7643192" cy="5114968"/>
          </a:xfrm>
        </p:spPr>
        <p:txBody>
          <a:bodyPr>
            <a:normAutofit fontScale="92500" lnSpcReduction="10000"/>
          </a:bodyPr>
          <a:lstStyle/>
          <a:p>
            <a:r>
              <a:rPr lang="el-GR" sz="2400" dirty="0"/>
              <a:t>Δημιουργία Διεπιστημονικής ομάδας με υπεύθυνη Παιδοψυχίατρο, Ψυχίατρο, Ψυχολόγο, Κοινωνική Λειτουργό, Διαιτολόγο, </a:t>
            </a:r>
            <a:r>
              <a:rPr lang="el-GR" sz="2400" dirty="0" err="1"/>
              <a:t>Λογοθεραπεύτρια</a:t>
            </a:r>
            <a:r>
              <a:rPr lang="el-GR" sz="2400" dirty="0"/>
              <a:t>,  Φυσικοθεραπευτές (3), Νοσηλευτές (2) και </a:t>
            </a:r>
            <a:r>
              <a:rPr lang="el-GR" sz="2400" dirty="0" err="1"/>
              <a:t>Εργοθεραπευτή</a:t>
            </a:r>
            <a:r>
              <a:rPr lang="el-GR" sz="2400" dirty="0"/>
              <a:t>.</a:t>
            </a:r>
          </a:p>
          <a:p>
            <a:endParaRPr lang="en-US" sz="2400" dirty="0"/>
          </a:p>
          <a:p>
            <a:r>
              <a:rPr lang="el-GR" sz="2400" dirty="0"/>
              <a:t>Εργαστήρια κηπουρικής και δημιουργικής απασχόλησης ατόμων με ειδικές ανάγκες.</a:t>
            </a:r>
          </a:p>
          <a:p>
            <a:endParaRPr lang="el-GR" sz="2400" dirty="0"/>
          </a:p>
          <a:p>
            <a:r>
              <a:rPr lang="el-GR" sz="2400" dirty="0"/>
              <a:t>Χάρτης πόλης για την προσβασιμότητα των ατόμων με δυσκολία στην κινητικότητα.</a:t>
            </a:r>
          </a:p>
          <a:p>
            <a:endParaRPr lang="el-GR" sz="2400" dirty="0"/>
          </a:p>
          <a:p>
            <a:r>
              <a:rPr lang="el-GR" sz="2400" dirty="0"/>
              <a:t>Ομάδα επαγγελματικού προσανατολισμού &amp; εκπαίδευση για ΑΜΕΑ σε συνεργασία με την ΚΟΙΝΣΕΠ Κυκλάδων</a:t>
            </a:r>
            <a:r>
              <a:rPr lang="el-GR" sz="2400" dirty="0">
                <a:solidFill>
                  <a:srgbClr val="00B050"/>
                </a:solidFill>
              </a:rPr>
              <a:t>.</a:t>
            </a:r>
            <a:endParaRPr lang="el-GR" sz="2400" dirty="0"/>
          </a:p>
          <a:p>
            <a:pPr>
              <a:buNone/>
            </a:pPr>
            <a:endParaRPr lang="el-GR" sz="2400" dirty="0"/>
          </a:p>
          <a:p>
            <a:endParaRPr lang="el-GR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/>
          <a:lstStyle/>
          <a:p>
            <a:pPr algn="ctr"/>
            <a:r>
              <a:rPr lang="en-US" dirty="0"/>
              <a:t>A</a:t>
            </a:r>
            <a:r>
              <a:rPr lang="el-GR" dirty="0" err="1"/>
              <a:t>λλεΣ</a:t>
            </a:r>
            <a:r>
              <a:rPr lang="el-GR" dirty="0"/>
              <a:t> </a:t>
            </a:r>
            <a:r>
              <a:rPr lang="el-GR" dirty="0" err="1"/>
              <a:t>δρΑσειΣ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1124744"/>
            <a:ext cx="7239000" cy="4846320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el-GR" sz="2400" dirty="0"/>
          </a:p>
          <a:p>
            <a:r>
              <a:rPr lang="el-GR" sz="2400" dirty="0"/>
              <a:t>Διαβητολογικό ιατρείο ανά 3μήνο στη Νάξο</a:t>
            </a:r>
          </a:p>
          <a:p>
            <a:endParaRPr lang="en-US" sz="2400" dirty="0"/>
          </a:p>
          <a:p>
            <a:r>
              <a:rPr lang="el-GR" sz="2400" dirty="0"/>
              <a:t>Πνευμονολογικό ιατρείο σε 6 νησιά των Κυκλάδων ανά μήνα</a:t>
            </a:r>
          </a:p>
          <a:p>
            <a:endParaRPr lang="el-GR" sz="2400" dirty="0"/>
          </a:p>
          <a:p>
            <a:r>
              <a:rPr lang="el-GR" sz="2400" dirty="0"/>
              <a:t>Αναμένεται να ξεκινήσει εντός του 2019 η λειτουργία της Μονάδας Αυξημένης Φροντίδας</a:t>
            </a:r>
          </a:p>
          <a:p>
            <a:pPr>
              <a:buNone/>
            </a:pPr>
            <a:endParaRPr lang="el-GR" sz="2400" dirty="0"/>
          </a:p>
          <a:p>
            <a:pPr algn="ctr">
              <a:buNone/>
            </a:pPr>
            <a:r>
              <a:rPr lang="el-GR" sz="2400" dirty="0">
                <a:solidFill>
                  <a:srgbClr val="FF0000"/>
                </a:solidFill>
              </a:rPr>
              <a:t>ΔΙΕΚ</a:t>
            </a:r>
          </a:p>
          <a:p>
            <a:r>
              <a:rPr lang="el-GR" sz="2400" dirty="0"/>
              <a:t>Ένταξη στο ΔΙΕΚ του νοσοκομείου της ειδικότητας του </a:t>
            </a:r>
            <a:r>
              <a:rPr lang="el-GR" sz="2400" dirty="0" err="1"/>
              <a:t>Διασώστη</a:t>
            </a:r>
            <a:r>
              <a:rPr lang="el-GR" sz="2400" dirty="0"/>
              <a:t> - Πληρώματος Ασθενοφόρου.</a:t>
            </a:r>
          </a:p>
          <a:p>
            <a:endParaRPr lang="el-GR" sz="2400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>
            <a:normAutofit fontScale="90000"/>
          </a:bodyPr>
          <a:lstStyle/>
          <a:p>
            <a:r>
              <a:rPr lang="el-GR" u="sng" dirty="0" err="1"/>
              <a:t>ΙατροτεχνολογιΚΟΣ</a:t>
            </a:r>
            <a:r>
              <a:rPr lang="el-GR" u="sng" dirty="0"/>
              <a:t> </a:t>
            </a:r>
            <a:r>
              <a:rPr lang="el-GR" u="sng" dirty="0" err="1"/>
              <a:t>εξοπλισμΟΣ</a:t>
            </a:r>
            <a:r>
              <a:rPr lang="el-GR" u="sng" dirty="0"/>
              <a:t>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9512" y="1340768"/>
            <a:ext cx="7920880" cy="4829196"/>
          </a:xfrm>
        </p:spPr>
        <p:txBody>
          <a:bodyPr>
            <a:normAutofit lnSpcReduction="10000"/>
          </a:bodyPr>
          <a:lstStyle/>
          <a:p>
            <a:r>
              <a:rPr lang="el-GR" sz="1800" dirty="0"/>
              <a:t>Εγκατάσταση και λειτουργία Μαγνητικού Τομογράφου</a:t>
            </a:r>
          </a:p>
          <a:p>
            <a:r>
              <a:rPr lang="el-GR" sz="1800" dirty="0"/>
              <a:t>Εγκατάσταση και λειτουργία μονάδας παραγωγής ιατρικού οξυγόνου</a:t>
            </a:r>
          </a:p>
          <a:p>
            <a:pPr algn="ctr">
              <a:buNone/>
            </a:pPr>
            <a:r>
              <a:rPr lang="el-GR" sz="1800" b="1" u="sng" dirty="0"/>
              <a:t>ΑΝΑΜΕΝΟΝΤΑΙ ΑΠΟ ΤΟ ΠΔΕ 2017</a:t>
            </a:r>
          </a:p>
          <a:p>
            <a:r>
              <a:rPr lang="el-GR" sz="1800" dirty="0"/>
              <a:t>Αναπνευστήρας (τεμ.2)</a:t>
            </a:r>
          </a:p>
          <a:p>
            <a:r>
              <a:rPr lang="el-GR" sz="1800" dirty="0"/>
              <a:t>Μόνιτορ Παρακολούθησης Ζωτικών Παραμέτρων με οθόνη 12¨ (τεμ.3)</a:t>
            </a:r>
            <a:endParaRPr lang="en-US" sz="1800" dirty="0"/>
          </a:p>
          <a:p>
            <a:endParaRPr lang="el-GR" sz="1800" dirty="0"/>
          </a:p>
          <a:p>
            <a:pPr>
              <a:buNone/>
            </a:pPr>
            <a:r>
              <a:rPr lang="en-US" sz="1800" b="1" dirty="0"/>
              <a:t>                            </a:t>
            </a:r>
            <a:r>
              <a:rPr lang="en-US" sz="1800" b="1" u="sng" dirty="0"/>
              <a:t>  </a:t>
            </a:r>
            <a:r>
              <a:rPr lang="el-GR" sz="1800" b="1" u="sng" dirty="0"/>
              <a:t>ΠΑΡΑΔΟΘΗΚΑΝ ΑΠΟ ΤΟ ΠΔΕ 2017</a:t>
            </a:r>
          </a:p>
          <a:p>
            <a:r>
              <a:rPr lang="el-GR" sz="1800" dirty="0" err="1"/>
              <a:t>Ανακινητήρας</a:t>
            </a:r>
            <a:r>
              <a:rPr lang="el-GR" sz="1800" dirty="0"/>
              <a:t> αιμοπεταλίων μαζί με θάλαμο συντήρησης ασκών (</a:t>
            </a:r>
            <a:r>
              <a:rPr lang="el-GR" sz="1800" dirty="0" err="1"/>
              <a:t>τεμ.1</a:t>
            </a:r>
            <a:r>
              <a:rPr lang="el-GR" sz="1800" dirty="0"/>
              <a:t>) </a:t>
            </a:r>
          </a:p>
          <a:p>
            <a:r>
              <a:rPr lang="el-GR" sz="1800" dirty="0"/>
              <a:t>Ψυγείο συντήρησης μονάδων αίματος(</a:t>
            </a:r>
            <a:r>
              <a:rPr lang="el-GR" sz="1800" dirty="0" err="1"/>
              <a:t>τεμ.1</a:t>
            </a:r>
            <a:r>
              <a:rPr lang="el-GR" sz="1800" dirty="0"/>
              <a:t>) </a:t>
            </a:r>
            <a:endParaRPr lang="en-US" sz="1800" dirty="0"/>
          </a:p>
          <a:p>
            <a:r>
              <a:rPr lang="el-GR" sz="1800" dirty="0"/>
              <a:t>Φυγόκεντρος ασκών ψυχομένη (τεμ.1)</a:t>
            </a:r>
          </a:p>
          <a:p>
            <a:endParaRPr lang="el-GR" sz="1800" dirty="0"/>
          </a:p>
          <a:p>
            <a:pPr algn="ctr">
              <a:buNone/>
            </a:pPr>
            <a:r>
              <a:rPr lang="el-GR" sz="1800" b="1" u="sng" dirty="0"/>
              <a:t>Ηλεκτρομηχανολογικός εξοπλισμός</a:t>
            </a:r>
          </a:p>
          <a:p>
            <a:r>
              <a:rPr lang="el-GR" sz="1800" dirty="0"/>
              <a:t>Ψυκτικό μηχάνημα (αέρος/νερού) για τη λειτουργία κλιματιστικής μονάδας (τεμ.3)</a:t>
            </a:r>
            <a:endParaRPr lang="en-US" sz="1800" dirty="0"/>
          </a:p>
          <a:p>
            <a:endParaRPr lang="el-GR" sz="1800" dirty="0"/>
          </a:p>
          <a:p>
            <a:endParaRPr lang="el-GR" sz="2800" dirty="0"/>
          </a:p>
          <a:p>
            <a:endParaRPr lang="el-GR" sz="2800" dirty="0"/>
          </a:p>
          <a:p>
            <a:pPr>
              <a:buFont typeface="Wingdings" pitchFamily="2" charset="2"/>
              <a:buChar char="ü"/>
            </a:pPr>
            <a:endParaRPr lang="el-GR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1520" y="260648"/>
            <a:ext cx="7776864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el-GR" sz="3100" dirty="0"/>
              <a:t/>
            </a:r>
            <a:br>
              <a:rPr lang="el-GR" sz="3100" dirty="0"/>
            </a:br>
            <a:r>
              <a:rPr lang="el-GR" sz="3100" dirty="0"/>
              <a:t/>
            </a:r>
            <a:br>
              <a:rPr lang="el-GR" sz="3100" dirty="0"/>
            </a:br>
            <a:r>
              <a:rPr lang="el-GR" sz="3100" dirty="0"/>
              <a:t/>
            </a:r>
            <a:br>
              <a:rPr lang="el-GR" sz="3100" dirty="0"/>
            </a:br>
            <a:r>
              <a:rPr lang="el-GR" sz="3100" dirty="0"/>
              <a:t/>
            </a:r>
            <a:br>
              <a:rPr lang="el-GR" sz="3100" dirty="0"/>
            </a:br>
            <a:r>
              <a:rPr lang="el-GR" sz="3100" dirty="0"/>
              <a:t/>
            </a:r>
            <a:br>
              <a:rPr lang="el-GR" sz="3100" dirty="0"/>
            </a:br>
            <a:r>
              <a:rPr lang="el-GR" sz="3100" dirty="0"/>
              <a:t/>
            </a:r>
            <a:br>
              <a:rPr lang="el-GR" sz="3100" dirty="0"/>
            </a:br>
            <a:r>
              <a:rPr lang="el-GR" sz="3100" dirty="0"/>
              <a:t/>
            </a:r>
            <a:br>
              <a:rPr lang="el-GR" sz="3100" dirty="0"/>
            </a:br>
            <a:r>
              <a:rPr lang="el-GR" sz="3100" dirty="0"/>
              <a:t/>
            </a:r>
            <a:br>
              <a:rPr lang="el-GR" sz="3100" dirty="0"/>
            </a:br>
            <a:r>
              <a:rPr lang="en-US" sz="3100" dirty="0"/>
              <a:t/>
            </a:r>
            <a:br>
              <a:rPr lang="en-US" sz="3100" dirty="0"/>
            </a:br>
            <a:r>
              <a:rPr lang="en-US" sz="3100" dirty="0"/>
              <a:t/>
            </a:r>
            <a:br>
              <a:rPr lang="en-US" sz="3100" dirty="0"/>
            </a:br>
            <a:r>
              <a:rPr lang="el-GR" sz="2700" dirty="0"/>
              <a:t>ΑΝΑΜΕΝΟΝΤΑΙ ΑΠΟ ΤΟ ΕΣΠΑ 2014-2020</a:t>
            </a:r>
            <a:br>
              <a:rPr lang="el-GR" sz="2700" dirty="0"/>
            </a:br>
            <a:r>
              <a:rPr lang="el-GR" sz="2700" dirty="0"/>
              <a:t>ΕΝΤΟΣ ΤΟΥ 2019</a:t>
            </a:r>
            <a:br>
              <a:rPr lang="el-GR" sz="2700" dirty="0"/>
            </a:br>
            <a:endParaRPr lang="el-GR" sz="27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9512" y="1052736"/>
            <a:ext cx="7992888" cy="5073427"/>
          </a:xfrm>
        </p:spPr>
        <p:txBody>
          <a:bodyPr>
            <a:normAutofit/>
          </a:bodyPr>
          <a:lstStyle/>
          <a:p>
            <a:endParaRPr lang="el-GR" sz="2800" dirty="0"/>
          </a:p>
          <a:p>
            <a:r>
              <a:rPr lang="el-GR" sz="2400" dirty="0"/>
              <a:t>Τράπεζα Γενικής Χειρουργικής (τεμ.1)</a:t>
            </a:r>
          </a:p>
          <a:p>
            <a:r>
              <a:rPr lang="el-GR" sz="2400" dirty="0"/>
              <a:t>Κλίβανος </a:t>
            </a:r>
            <a:r>
              <a:rPr lang="el-GR" sz="2400" dirty="0" err="1"/>
              <a:t>θερμοευαίσθητων</a:t>
            </a:r>
            <a:r>
              <a:rPr lang="el-GR" sz="2400" dirty="0"/>
              <a:t> υλικών (</a:t>
            </a:r>
            <a:r>
              <a:rPr lang="el-GR" sz="2400" dirty="0" err="1"/>
              <a:t>τεμ.1</a:t>
            </a:r>
            <a:r>
              <a:rPr lang="el-GR" sz="2400" dirty="0"/>
              <a:t>)</a:t>
            </a:r>
          </a:p>
          <a:p>
            <a:r>
              <a:rPr lang="el-GR" sz="2400" dirty="0"/>
              <a:t>Ενδοσκοπικό σύστημα βρογχοσκόπησης (</a:t>
            </a:r>
            <a:r>
              <a:rPr lang="el-GR" sz="2400" dirty="0" err="1"/>
              <a:t>τεμ.1</a:t>
            </a:r>
            <a:r>
              <a:rPr lang="el-GR" sz="2400" dirty="0"/>
              <a:t>)</a:t>
            </a:r>
          </a:p>
          <a:p>
            <a:r>
              <a:rPr lang="el-GR" sz="2400" dirty="0"/>
              <a:t>Οδοντιατρικό συγκρότημα πλήρες</a:t>
            </a:r>
          </a:p>
          <a:p>
            <a:r>
              <a:rPr lang="el-GR" sz="2400" dirty="0"/>
              <a:t>Διαγνωστικοί Σταθμοί Εργασίας Ακτινολογικού με       2 οθόνες των 3</a:t>
            </a:r>
            <a:r>
              <a:rPr lang="en-US" sz="2400" dirty="0"/>
              <a:t> MP</a:t>
            </a:r>
            <a:r>
              <a:rPr lang="el-GR" sz="2400" dirty="0"/>
              <a:t> (τεμ.2)</a:t>
            </a:r>
            <a:endParaRPr lang="en-US" sz="2400" dirty="0"/>
          </a:p>
          <a:p>
            <a:r>
              <a:rPr lang="el-GR" sz="2400" dirty="0"/>
              <a:t>Ψηφιακό Ακτινογραφικό συγκρότημα (</a:t>
            </a:r>
            <a:r>
              <a:rPr lang="en-US" sz="2400" dirty="0"/>
              <a:t>DR</a:t>
            </a:r>
            <a:r>
              <a:rPr lang="el-GR" sz="2400" dirty="0"/>
              <a:t>)</a:t>
            </a:r>
            <a:r>
              <a:rPr lang="en-US" sz="2400" dirty="0"/>
              <a:t> </a:t>
            </a:r>
            <a:r>
              <a:rPr lang="el-GR" sz="2400" dirty="0"/>
              <a:t>με ανάρτηση οροφής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 err="1"/>
              <a:t>Παραδοθηκαν</a:t>
            </a:r>
            <a:r>
              <a:rPr lang="el-GR" dirty="0"/>
              <a:t> από το </a:t>
            </a:r>
            <a:br>
              <a:rPr lang="el-GR" dirty="0"/>
            </a:br>
            <a:r>
              <a:rPr lang="el-GR" dirty="0" err="1"/>
              <a:t>εσπα</a:t>
            </a:r>
            <a:r>
              <a:rPr lang="el-GR" dirty="0"/>
              <a:t> 2014-20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50000"/>
              </a:lnSpc>
            </a:pPr>
            <a:r>
              <a:rPr lang="el-GR" sz="2800" dirty="0"/>
              <a:t>Φορητό ακτινοσκοπικό </a:t>
            </a:r>
            <a:r>
              <a:rPr lang="en-US" sz="2800" dirty="0"/>
              <a:t>C-ARM (</a:t>
            </a:r>
            <a:r>
              <a:rPr lang="el-GR" sz="2800" dirty="0"/>
              <a:t>τεμ.1)</a:t>
            </a:r>
          </a:p>
          <a:p>
            <a:pPr>
              <a:lnSpc>
                <a:spcPct val="250000"/>
              </a:lnSpc>
            </a:pPr>
            <a:r>
              <a:rPr lang="el-GR" sz="2800" dirty="0"/>
              <a:t>Τομογραφία οπτικού νεύρου – </a:t>
            </a:r>
            <a:r>
              <a:rPr lang="en-US" sz="2800" dirty="0"/>
              <a:t>OCT</a:t>
            </a:r>
            <a:r>
              <a:rPr lang="el-GR" sz="2800" dirty="0"/>
              <a:t> (τεμ.1)</a:t>
            </a:r>
            <a:endParaRPr lang="en-US" sz="2800" dirty="0"/>
          </a:p>
          <a:p>
            <a:pPr>
              <a:lnSpc>
                <a:spcPct val="250000"/>
              </a:lnSpc>
            </a:pPr>
            <a:r>
              <a:rPr lang="en-US" sz="2800" dirty="0"/>
              <a:t>Laser </a:t>
            </a:r>
            <a:r>
              <a:rPr lang="el-GR" sz="2800" dirty="0"/>
              <a:t>λιθοτριψίας </a:t>
            </a:r>
            <a:r>
              <a:rPr lang="en-US" sz="2800" dirty="0"/>
              <a:t>HOLMIUM- YAG</a:t>
            </a:r>
            <a:r>
              <a:rPr lang="el-GR" sz="2800" dirty="0"/>
              <a:t> (τεμ.1)</a:t>
            </a:r>
          </a:p>
          <a:p>
            <a:pPr>
              <a:lnSpc>
                <a:spcPct val="250000"/>
              </a:lnSpc>
            </a:pPr>
            <a:r>
              <a:rPr lang="el-GR" sz="2800" dirty="0"/>
              <a:t>Πλήρες </a:t>
            </a:r>
            <a:r>
              <a:rPr lang="el-GR" sz="2800" dirty="0" err="1"/>
              <a:t>Λαπαροσκοπικό</a:t>
            </a:r>
            <a:r>
              <a:rPr lang="el-GR" sz="2800" dirty="0"/>
              <a:t> σύστημα (τεμ.1)</a:t>
            </a:r>
          </a:p>
          <a:p>
            <a:endParaRPr lang="el-GR" sz="2800" dirty="0"/>
          </a:p>
          <a:p>
            <a:endParaRPr lang="el-GR" sz="2800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092736"/>
          </a:xfrm>
        </p:spPr>
        <p:txBody>
          <a:bodyPr>
            <a:noAutofit/>
          </a:bodyPr>
          <a:lstStyle/>
          <a:p>
            <a:pPr algn="ctr"/>
            <a:r>
              <a:rPr lang="el-GR" sz="2400" u="sng" dirty="0" err="1"/>
              <a:t>ΠρομΗθεια</a:t>
            </a:r>
            <a:r>
              <a:rPr lang="el-GR" sz="2400" u="sng" dirty="0"/>
              <a:t>  </a:t>
            </a:r>
            <a:r>
              <a:rPr lang="el-GR" sz="2400" u="sng" dirty="0" err="1"/>
              <a:t>εξοπλισμοΥ</a:t>
            </a:r>
            <a:r>
              <a:rPr lang="el-GR" sz="2400" u="sng" dirty="0"/>
              <a:t> </a:t>
            </a:r>
            <a:r>
              <a:rPr lang="el-GR" sz="2400" u="sng" dirty="0" err="1"/>
              <a:t>ΠληροφορικΗΣ</a:t>
            </a:r>
            <a:r>
              <a:rPr lang="el-GR" sz="2400" u="sng" dirty="0"/>
              <a:t> </a:t>
            </a:r>
            <a:br>
              <a:rPr lang="el-GR" sz="2400" u="sng" dirty="0"/>
            </a:br>
            <a:r>
              <a:rPr lang="el-GR" sz="2400" u="sng" dirty="0" err="1"/>
              <a:t>απΟ</a:t>
            </a:r>
            <a:r>
              <a:rPr lang="el-GR" sz="2400" u="sng" dirty="0"/>
              <a:t> το </a:t>
            </a:r>
            <a:r>
              <a:rPr lang="el-GR" sz="2400" u="sng" dirty="0" err="1"/>
              <a:t>ΠρΟγραμμα</a:t>
            </a:r>
            <a:r>
              <a:rPr lang="el-GR" sz="2400" u="sng" dirty="0"/>
              <a:t> </a:t>
            </a:r>
            <a:r>
              <a:rPr lang="el-GR" sz="2400" u="sng" dirty="0" err="1"/>
              <a:t>ΔημοσΙων</a:t>
            </a:r>
            <a:r>
              <a:rPr lang="el-GR" sz="2400" u="sng" dirty="0"/>
              <a:t> </a:t>
            </a:r>
            <a:r>
              <a:rPr lang="el-GR" sz="2400" u="sng" dirty="0" err="1"/>
              <a:t>ΕπενδΥσεων</a:t>
            </a:r>
            <a:r>
              <a:rPr lang="el-GR" sz="2400" u="sng" dirty="0"/>
              <a:t> (ΠΔΕ 2017)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44824"/>
            <a:ext cx="7239000" cy="461091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Servers, </a:t>
            </a:r>
            <a:r>
              <a:rPr lang="el-GR" dirty="0"/>
              <a:t>Υπολογιστές, Εκτυπωτές, </a:t>
            </a:r>
            <a:r>
              <a:rPr lang="en-US" dirty="0"/>
              <a:t>UPS</a:t>
            </a:r>
          </a:p>
          <a:p>
            <a:r>
              <a:rPr lang="el-GR" dirty="0"/>
              <a:t>Σύστημα Ηλεκτρονικής Διακίνησης Εγγράφων</a:t>
            </a:r>
          </a:p>
          <a:p>
            <a:r>
              <a:rPr lang="el-GR" dirty="0"/>
              <a:t>Δικτυακή Πύλη</a:t>
            </a:r>
          </a:p>
          <a:p>
            <a:r>
              <a:rPr lang="el-GR" dirty="0"/>
              <a:t>Βελτιώσεις – Επεκτάσεις Τηλεφωνικού Κέντρου (</a:t>
            </a:r>
            <a:r>
              <a:rPr lang="en-US" dirty="0"/>
              <a:t>VOIP Gateway/</a:t>
            </a:r>
            <a:r>
              <a:rPr lang="el-GR" dirty="0"/>
              <a:t>καταγραφικό)</a:t>
            </a:r>
          </a:p>
          <a:p>
            <a:r>
              <a:rPr lang="el-GR" dirty="0"/>
              <a:t>Εγκατάσταση Δημόσιου </a:t>
            </a:r>
            <a:r>
              <a:rPr lang="en-US" dirty="0"/>
              <a:t>Wi-Fi</a:t>
            </a:r>
            <a:r>
              <a:rPr lang="el-GR" dirty="0"/>
              <a:t> σε όλους τους χώρους του Νοσοκομείου</a:t>
            </a:r>
          </a:p>
          <a:p>
            <a:r>
              <a:rPr lang="el-GR" dirty="0"/>
              <a:t>Εκσυγχρονισμός </a:t>
            </a:r>
            <a:r>
              <a:rPr lang="en-US" dirty="0"/>
              <a:t>PACS</a:t>
            </a:r>
          </a:p>
          <a:p>
            <a:r>
              <a:rPr lang="el-GR" dirty="0"/>
              <a:t>Σύστημα Προτεραιότητας στα Εξωτερικά Ιατρεία για την καλύτερη εξυπηρέτηση των Πολιτών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u="sng" dirty="0" err="1"/>
              <a:t>ΠρογραμματισμΟΣ</a:t>
            </a:r>
            <a:r>
              <a:rPr lang="el-GR" u="sng" dirty="0"/>
              <a:t> για το </a:t>
            </a:r>
            <a:r>
              <a:rPr lang="el-GR" u="sng" dirty="0" err="1"/>
              <a:t>μΕλλον</a:t>
            </a:r>
            <a:endParaRPr lang="el-GR" u="sng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l-GR" sz="2400" dirty="0"/>
          </a:p>
          <a:p>
            <a:r>
              <a:rPr lang="el-GR" sz="2400" dirty="0"/>
              <a:t>Ανάπτυξη Μονάδας  Αυξημένης φροντίδας  (ΜΑΦ)</a:t>
            </a:r>
          </a:p>
          <a:p>
            <a:pPr>
              <a:buNone/>
            </a:pPr>
            <a:endParaRPr lang="el-GR" sz="2400" dirty="0"/>
          </a:p>
          <a:p>
            <a:r>
              <a:rPr lang="el-GR" sz="2400" dirty="0"/>
              <a:t>Λειτουργία αυτόνομου ΤΕΠ- Αναμονή έκδοσης προκήρυξης μόνιμου προσωπικού</a:t>
            </a:r>
            <a:r>
              <a:rPr lang="en-US" sz="2400" dirty="0"/>
              <a:t>,</a:t>
            </a:r>
            <a:r>
              <a:rPr lang="el-GR" sz="2400" dirty="0"/>
              <a:t> ιατρικού και λοιπού </a:t>
            </a:r>
          </a:p>
          <a:p>
            <a:endParaRPr lang="el-GR" sz="2400" dirty="0"/>
          </a:p>
          <a:p>
            <a:r>
              <a:rPr lang="el-GR" sz="2400" dirty="0"/>
              <a:t>Αγορά Ψηφιακού </a:t>
            </a:r>
            <a:r>
              <a:rPr lang="el-GR" sz="2400" dirty="0" err="1"/>
              <a:t>Μαστογράφου</a:t>
            </a:r>
            <a:endParaRPr lang="en-US" sz="2400" dirty="0"/>
          </a:p>
          <a:p>
            <a:endParaRPr lang="el-GR" sz="2400" dirty="0"/>
          </a:p>
          <a:p>
            <a:endParaRPr lang="el-GR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48720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A</a:t>
            </a:r>
            <a:r>
              <a:rPr lang="el-GR" sz="2800" dirty="0"/>
              <a:t>ΝΘΡΩΠΙΝΟ ΔΥΝΑΜΙΚΟ</a:t>
            </a:r>
            <a:br>
              <a:rPr lang="el-GR" sz="2800" dirty="0"/>
            </a:br>
            <a:r>
              <a:rPr lang="el-GR" sz="2800" dirty="0"/>
              <a:t>2014-2019</a:t>
            </a:r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1043608" y="1340768"/>
          <a:ext cx="5857328" cy="4972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6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286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14343">
                <a:tc gridSpan="2">
                  <a:txBody>
                    <a:bodyPr/>
                    <a:lstStyle/>
                    <a:p>
                      <a:pPr algn="ctr"/>
                      <a:r>
                        <a:rPr lang="el-GR" sz="2000" b="1" i="1" u="none" dirty="0">
                          <a:solidFill>
                            <a:schemeClr val="bg1"/>
                          </a:solidFill>
                        </a:rPr>
                        <a:t>Σύνολο Προσωπικού κατά την </a:t>
                      </a:r>
                      <a:endParaRPr lang="en-US" sz="2000" u="none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4343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l-GR" sz="2000" b="1" i="1" u="none" kern="1200" dirty="0">
                          <a:solidFill>
                            <a:schemeClr val="accent3"/>
                          </a:solidFill>
                          <a:latin typeface="+mn-lt"/>
                          <a:ea typeface="+mn-ea"/>
                          <a:cs typeface="+mn-cs"/>
                        </a:rPr>
                        <a:t>31-12-2014</a:t>
                      </a:r>
                      <a:endParaRPr kumimoji="0" lang="en-US" sz="2000" b="1" i="1" u="none" kern="1200" dirty="0">
                        <a:solidFill>
                          <a:schemeClr val="accent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l-GR" sz="2000" b="1" i="1" u="none" kern="1200" dirty="0">
                          <a:solidFill>
                            <a:schemeClr val="accent3"/>
                          </a:solidFill>
                          <a:latin typeface="+mn-lt"/>
                          <a:ea typeface="+mn-ea"/>
                          <a:cs typeface="+mn-cs"/>
                        </a:rPr>
                        <a:t>224</a:t>
                      </a:r>
                      <a:endParaRPr kumimoji="0" lang="en-US" sz="2000" b="1" i="1" u="none" kern="1200" dirty="0">
                        <a:solidFill>
                          <a:schemeClr val="accent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4343">
                <a:tc>
                  <a:txBody>
                    <a:bodyPr/>
                    <a:lstStyle/>
                    <a:p>
                      <a:pPr algn="ctr"/>
                      <a:r>
                        <a:rPr lang="el-GR" sz="2000" b="1" i="1" u="none" dirty="0">
                          <a:solidFill>
                            <a:schemeClr val="accent3"/>
                          </a:solidFill>
                        </a:rPr>
                        <a:t>31-12-2015</a:t>
                      </a:r>
                      <a:endParaRPr lang="en-US" sz="2000" u="non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i="1" u="none" dirty="0">
                          <a:solidFill>
                            <a:schemeClr val="accent3"/>
                          </a:solidFill>
                        </a:rPr>
                        <a:t>213</a:t>
                      </a:r>
                      <a:endParaRPr lang="en-US" sz="2000" u="non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4343">
                <a:tc>
                  <a:txBody>
                    <a:bodyPr/>
                    <a:lstStyle/>
                    <a:p>
                      <a:pPr algn="ctr"/>
                      <a:r>
                        <a:rPr lang="el-GR" sz="2000" b="1" i="1" u="none" dirty="0">
                          <a:solidFill>
                            <a:schemeClr val="accent3"/>
                          </a:solidFill>
                        </a:rPr>
                        <a:t>31-12-2016</a:t>
                      </a:r>
                      <a:endParaRPr lang="en-US" sz="2000" u="non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i="1" u="none" dirty="0">
                          <a:solidFill>
                            <a:schemeClr val="accent3"/>
                          </a:solidFill>
                        </a:rPr>
                        <a:t>224</a:t>
                      </a:r>
                      <a:endParaRPr lang="en-US" sz="2000" u="non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14343">
                <a:tc>
                  <a:txBody>
                    <a:bodyPr/>
                    <a:lstStyle/>
                    <a:p>
                      <a:pPr algn="ctr"/>
                      <a:r>
                        <a:rPr lang="el-GR" sz="2000" b="1" i="1" u="none" dirty="0">
                          <a:solidFill>
                            <a:schemeClr val="accent3"/>
                          </a:solidFill>
                        </a:rPr>
                        <a:t>31-12-2017</a:t>
                      </a:r>
                      <a:endParaRPr lang="en-US" sz="2000" u="non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i="1" u="none" dirty="0">
                          <a:solidFill>
                            <a:schemeClr val="accent3"/>
                          </a:solidFill>
                        </a:rPr>
                        <a:t>271</a:t>
                      </a:r>
                      <a:endParaRPr lang="en-US" sz="2000" u="non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1434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b="1" i="1" u="none" dirty="0">
                          <a:solidFill>
                            <a:schemeClr val="accent3"/>
                          </a:solidFill>
                        </a:rPr>
                        <a:t>31-12-2018</a:t>
                      </a:r>
                      <a:endParaRPr lang="en-US" sz="2000" u="non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l-GR" sz="2000" b="1" i="1" u="none" kern="1200" dirty="0">
                          <a:solidFill>
                            <a:schemeClr val="accent3"/>
                          </a:solidFill>
                          <a:latin typeface="+mn-lt"/>
                          <a:ea typeface="+mn-ea"/>
                          <a:cs typeface="+mn-cs"/>
                        </a:rPr>
                        <a:t>271</a:t>
                      </a:r>
                      <a:endParaRPr kumimoji="0" lang="en-US" sz="2000" b="1" i="1" u="none" kern="1200" dirty="0">
                        <a:solidFill>
                          <a:schemeClr val="accent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1434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2000" b="1" i="1" u="none" kern="1200" dirty="0">
                          <a:solidFill>
                            <a:schemeClr val="accent3"/>
                          </a:solidFill>
                          <a:latin typeface="+mn-lt"/>
                          <a:ea typeface="+mn-ea"/>
                          <a:cs typeface="+mn-cs"/>
                        </a:rPr>
                        <a:t>Α’ εξάμηνο 2019</a:t>
                      </a:r>
                      <a:endParaRPr kumimoji="0" lang="en-US" sz="2000" b="1" i="1" u="none" kern="1200" dirty="0">
                        <a:solidFill>
                          <a:schemeClr val="accent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l-GR" sz="2000" b="1" i="1" u="none" kern="1200" dirty="0">
                          <a:solidFill>
                            <a:schemeClr val="accent3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r>
                        <a:rPr kumimoji="0" lang="en-US" sz="2000" b="1" i="1" u="none" kern="1200" dirty="0">
                          <a:solidFill>
                            <a:schemeClr val="accent3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1434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400" b="1" i="1" u="none" kern="1200" dirty="0">
                          <a:solidFill>
                            <a:schemeClr val="accent3"/>
                          </a:solidFill>
                          <a:latin typeface="+mn-lt"/>
                          <a:ea typeface="+mn-ea"/>
                          <a:cs typeface="+mn-cs"/>
                        </a:rPr>
                        <a:t>Η διαφορά μεταξύ του έτους 2018 και 2019 αφορά συνταξιοδοτήσεις-παραιτήσεις-μεταθέσεις-μετακινήσεις</a:t>
                      </a:r>
                      <a:endParaRPr kumimoji="0" lang="en-US" sz="1400" b="1" i="1" u="none" kern="1200" dirty="0">
                        <a:solidFill>
                          <a:schemeClr val="accent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l-GR" sz="1400" b="1" i="1" u="none" kern="1200" dirty="0">
                          <a:solidFill>
                            <a:schemeClr val="accent3"/>
                          </a:solidFill>
                          <a:latin typeface="+mn-lt"/>
                          <a:ea typeface="+mn-ea"/>
                          <a:cs typeface="+mn-cs"/>
                        </a:rPr>
                        <a:t>Για την </a:t>
                      </a:r>
                      <a:r>
                        <a:rPr kumimoji="0" lang="el-GR" sz="1400" b="1" i="1" u="none" kern="1200" baseline="0" dirty="0">
                          <a:solidFill>
                            <a:schemeClr val="accent3"/>
                          </a:solidFill>
                          <a:latin typeface="+mn-lt"/>
                          <a:ea typeface="+mn-ea"/>
                          <a:cs typeface="+mn-cs"/>
                        </a:rPr>
                        <a:t> κάλυψη αυτών των θέσεων αναμένεται εντός του επόμενου 2μηνου πρόσληψη επικουρικού προσωπικού, καθώς και έκδοση προκήρυξης μονίμου λοιπού προσωπικού</a:t>
                      </a:r>
                      <a:endParaRPr kumimoji="0" lang="en-US" sz="1400" b="1" i="1" u="none" kern="1200" dirty="0">
                        <a:solidFill>
                          <a:schemeClr val="accent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u="sng" dirty="0" err="1"/>
              <a:t>ΠρογραμματισμΟΣ</a:t>
            </a:r>
            <a:r>
              <a:rPr lang="el-GR" u="sng" dirty="0"/>
              <a:t> για το </a:t>
            </a:r>
            <a:r>
              <a:rPr lang="el-GR" u="sng" dirty="0" err="1"/>
              <a:t>μΕλλον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dirty="0"/>
          </a:p>
          <a:p>
            <a:r>
              <a:rPr lang="el-GR" sz="2800" dirty="0"/>
              <a:t>Προγράμματα προαγωγής υγείας </a:t>
            </a:r>
            <a:endParaRPr lang="en-US" sz="2800" dirty="0"/>
          </a:p>
          <a:p>
            <a:endParaRPr lang="en-US" sz="2800" dirty="0"/>
          </a:p>
          <a:p>
            <a:r>
              <a:rPr lang="el-GR" sz="2800" dirty="0"/>
              <a:t>Συνεργασία με το Πανεπιστήμιο Αιγαίου με</a:t>
            </a:r>
            <a:r>
              <a:rPr lang="en-US" sz="2800" dirty="0"/>
              <a:t> </a:t>
            </a:r>
            <a:r>
              <a:rPr lang="el-GR" sz="2800" dirty="0"/>
              <a:t>ειδικούς Επιστήμονες του Νοσοκομείου</a:t>
            </a:r>
            <a:endParaRPr lang="en-US" sz="2800" dirty="0"/>
          </a:p>
          <a:p>
            <a:endParaRPr lang="el-GR" sz="2800" dirty="0"/>
          </a:p>
          <a:p>
            <a:r>
              <a:rPr lang="el-GR" sz="2800" dirty="0"/>
              <a:t>Συνέχιση κύκλου σεμιναρίων προς την εκπαιδευτική κοινότητα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020728"/>
          </a:xfrm>
        </p:spPr>
        <p:txBody>
          <a:bodyPr/>
          <a:lstStyle/>
          <a:p>
            <a:pPr algn="ctr"/>
            <a:r>
              <a:rPr lang="el-GR" dirty="0" err="1"/>
              <a:t>Κοιν</a:t>
            </a:r>
            <a:r>
              <a:rPr lang="en-US" dirty="0"/>
              <a:t>O</a:t>
            </a:r>
            <a:r>
              <a:rPr lang="el-GR" dirty="0"/>
              <a:t> </a:t>
            </a:r>
            <a:r>
              <a:rPr lang="el-GR" dirty="0" err="1"/>
              <a:t>Πλα</a:t>
            </a:r>
            <a:r>
              <a:rPr lang="en-US" dirty="0"/>
              <a:t>I</a:t>
            </a:r>
            <a:r>
              <a:rPr lang="el-GR" dirty="0" err="1"/>
              <a:t>σιο</a:t>
            </a:r>
            <a:r>
              <a:rPr lang="el-GR" dirty="0"/>
              <a:t> </a:t>
            </a:r>
            <a:r>
              <a:rPr lang="el-GR" dirty="0" err="1"/>
              <a:t>Αξιολ</a:t>
            </a:r>
            <a:r>
              <a:rPr lang="en-US" dirty="0"/>
              <a:t>O</a:t>
            </a:r>
            <a:r>
              <a:rPr lang="el-GR" dirty="0" err="1"/>
              <a:t>γησηΣ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l-GR" dirty="0"/>
          </a:p>
          <a:p>
            <a:r>
              <a:rPr lang="el-GR" dirty="0"/>
              <a:t>Ολοκλήρωση  Κοινού Πλαισίου Αξιολόγησης του Νοσοκομείου μας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>
            <a:normAutofit/>
          </a:bodyPr>
          <a:lstStyle/>
          <a:p>
            <a:pPr algn="ctr"/>
            <a:r>
              <a:rPr lang="el-GR" sz="3200" u="sng" dirty="0" err="1"/>
              <a:t>ΣυνεργασΙΕΣ</a:t>
            </a:r>
            <a:r>
              <a:rPr lang="el-GR" sz="3200" u="sng" dirty="0"/>
              <a:t> - </a:t>
            </a:r>
            <a:r>
              <a:rPr lang="el-GR" sz="3200" u="sng" dirty="0" err="1"/>
              <a:t>εξωστρΕφεια</a:t>
            </a:r>
            <a:endParaRPr lang="el-GR" sz="3200" u="sng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9416"/>
            <a:ext cx="7571184" cy="4846320"/>
          </a:xfrm>
        </p:spPr>
        <p:txBody>
          <a:bodyPr>
            <a:normAutofit/>
          </a:bodyPr>
          <a:lstStyle/>
          <a:p>
            <a:r>
              <a:rPr lang="el-GR" sz="2800" dirty="0"/>
              <a:t>Δήμος – ΚΑΠΗ</a:t>
            </a:r>
          </a:p>
          <a:p>
            <a:r>
              <a:rPr lang="el-GR" sz="2800" dirty="0"/>
              <a:t>Ιατρική ημερίδα </a:t>
            </a:r>
          </a:p>
          <a:p>
            <a:r>
              <a:rPr lang="el-GR" sz="2800" dirty="0"/>
              <a:t>Ομιλίες στα ΚΑΠΗ</a:t>
            </a:r>
          </a:p>
          <a:p>
            <a:r>
              <a:rPr lang="el-GR" sz="2800" dirty="0"/>
              <a:t>Προγράμματα προαγωγής υγείας</a:t>
            </a:r>
          </a:p>
          <a:p>
            <a:r>
              <a:rPr lang="el-GR" sz="2800" dirty="0"/>
              <a:t>Συνεργασία με το Πανεπιστήμιο (</a:t>
            </a:r>
            <a:r>
              <a:rPr lang="el-GR" sz="2800" dirty="0" err="1"/>
              <a:t>Παιδ</a:t>
            </a:r>
            <a:r>
              <a:rPr lang="el-GR" sz="2800" dirty="0"/>
              <a:t>/</a:t>
            </a:r>
            <a:r>
              <a:rPr lang="el-GR" sz="2800" dirty="0" err="1"/>
              <a:t>τρος</a:t>
            </a:r>
            <a:r>
              <a:rPr lang="el-GR" sz="2800" dirty="0"/>
              <a:t>, Ψυχολόγος, </a:t>
            </a:r>
            <a:r>
              <a:rPr lang="el-GR" sz="2800" dirty="0" err="1"/>
              <a:t>Κοινων.Λειτουργός</a:t>
            </a:r>
            <a:r>
              <a:rPr lang="el-GR" sz="2800" dirty="0"/>
              <a:t>)</a:t>
            </a:r>
          </a:p>
          <a:p>
            <a:r>
              <a:rPr lang="el-GR" sz="2800" dirty="0"/>
              <a:t>Συνεργασία με τη Στέγη Ανηλίκων </a:t>
            </a:r>
          </a:p>
          <a:p>
            <a:r>
              <a:rPr lang="el-GR" sz="2800" dirty="0"/>
              <a:t>Κύκλος σεμιναρίων στο χώρο του ΚΕΦΙΑΠ για ζητήματα υγείας προς την κοινότητα.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Γράφημα 8">
            <a:extLst>
              <a:ext uri="{FF2B5EF4-FFF2-40B4-BE49-F238E27FC236}">
                <a16:creationId xmlns:a16="http://schemas.microsoft.com/office/drawing/2014/main" xmlns="" id="{48A036A8-38B1-4423-BF1D-0F6602CF025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862380455"/>
              </p:ext>
            </p:extLst>
          </p:nvPr>
        </p:nvGraphicFramePr>
        <p:xfrm>
          <a:off x="-36512" y="-27384"/>
          <a:ext cx="8136904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Πίνακας 11">
            <a:extLst>
              <a:ext uri="{FF2B5EF4-FFF2-40B4-BE49-F238E27FC236}">
                <a16:creationId xmlns:a16="http://schemas.microsoft.com/office/drawing/2014/main" xmlns="" id="{A154C4AB-369D-463D-8980-6EB122EACA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9698925"/>
              </p:ext>
            </p:extLst>
          </p:nvPr>
        </p:nvGraphicFramePr>
        <p:xfrm>
          <a:off x="1891990" y="4073525"/>
          <a:ext cx="4279900" cy="2724150"/>
        </p:xfrm>
        <a:graphic>
          <a:graphicData uri="http://schemas.openxmlformats.org/drawingml/2006/table">
            <a:tbl>
              <a:tblPr/>
              <a:tblGrid>
                <a:gridCol w="927100">
                  <a:extLst>
                    <a:ext uri="{9D8B030D-6E8A-4147-A177-3AD203B41FA5}">
                      <a16:colId xmlns:a16="http://schemas.microsoft.com/office/drawing/2014/main" xmlns="" val="337891942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xmlns="" val="396614388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xmlns="" val="194511435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xmlns="" val="1610318304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xmlns="" val="411786811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xmlns="" val="761777496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xmlns="" val="518044419"/>
                    </a:ext>
                  </a:extLst>
                </a:gridCol>
              </a:tblGrid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i="0" u="none" strike="noStrike">
                          <a:solidFill>
                            <a:srgbClr val="FFFFFF"/>
                          </a:solidFill>
                          <a:effectLst/>
                          <a:latin typeface="Helvetica" panose="020B0604020202020204" pitchFamily="34" charset="0"/>
                        </a:rPr>
                        <a:t>ΑΡ.ΕΞΕΤ.ΤΕΙ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AF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547062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ΙΑΝΟΥΑΡΙΟΣ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1.941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1.807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2.496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701246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ΦΕΒΡΟΥΑΡΙΟΣ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1.905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902063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ΜΑΡΤΙΟΣ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2.983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807692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ΑΠΡΙΛΙΟΣ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1.995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2.469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6436424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ΜΑΙΟΣ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1.918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3.367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3.573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806564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ΙΟΥΝΙΟΣ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2.421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812639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ΙΟΥΛΙΟΣ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1.883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2.460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2.927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100515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ΑΥΓΟΥΣΤΟΣ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2.970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3587907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ΣΕΠΤΕΜΒΡΙΟΣ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1.822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5.207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3.384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972961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ΟΚΤΩΒΡΙΟΣ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1.887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3.530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549077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ΝΟΕΜΒΡΙΟΣ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2.734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3.540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509100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ΔΕΚΕΜΒΡΙΟΣ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2.457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3672872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r" fontAlgn="t"/>
                      <a:r>
                        <a:rPr lang="el-GR" sz="1200" b="0" i="0" u="none" strike="noStrike">
                          <a:solidFill>
                            <a:srgbClr val="FFFFFF"/>
                          </a:solidFill>
                          <a:effectLst/>
                          <a:latin typeface="Helvetica" panose="020B0604020202020204" pitchFamily="34" charset="0"/>
                        </a:rPr>
                        <a:t>ΣΥΝΟΛΟ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AF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20.632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18.244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27.700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34.025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38.886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32.083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901676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Πίνακας 1">
            <a:extLst>
              <a:ext uri="{FF2B5EF4-FFF2-40B4-BE49-F238E27FC236}">
                <a16:creationId xmlns:a16="http://schemas.microsoft.com/office/drawing/2014/main" xmlns="" id="{9E7BADDF-D935-4A02-8881-F6A7485137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55119319"/>
              </p:ext>
            </p:extLst>
          </p:nvPr>
        </p:nvGraphicFramePr>
        <p:xfrm>
          <a:off x="1891990" y="4089226"/>
          <a:ext cx="4279900" cy="2724150"/>
        </p:xfrm>
        <a:graphic>
          <a:graphicData uri="http://schemas.openxmlformats.org/drawingml/2006/table">
            <a:tbl>
              <a:tblPr/>
              <a:tblGrid>
                <a:gridCol w="927100">
                  <a:extLst>
                    <a:ext uri="{9D8B030D-6E8A-4147-A177-3AD203B41FA5}">
                      <a16:colId xmlns:a16="http://schemas.microsoft.com/office/drawing/2014/main" xmlns="" val="753177880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xmlns="" val="3835391042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xmlns="" val="1898806265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xmlns="" val="3338126439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xmlns="" val="4197112049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xmlns="" val="2174492866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xmlns="" val="634629901"/>
                    </a:ext>
                  </a:extLst>
                </a:gridCol>
              </a:tblGrid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Helvetica" panose="020B0604020202020204" pitchFamily="34" charset="0"/>
                        </a:rPr>
                        <a:t>ΑΡ. ΕΞΕΤ.ΤΕΠ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AF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44533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ΙΑΝΟΥΑΡΙΟΣ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187088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ΦΕΒΡΟΥΑΡΙΟΣ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744376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ΜΑΡΤΙΟΣ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62905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ΑΠΡΙΛΙΟΣ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075466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ΜΑΙΟΣ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1180887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ΙΟΥΝΙΟΣ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115454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ΙΟΥΛΙΟΣ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1.975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749563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ΑΥΓΟΥΣΤΟΣ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7697477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ΣΕΠΤΕΜΒΡΙΟΣ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634078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ΟΚΤΩΒΡΙΟΣ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765830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ΝΟΕΜΒΡΙΟΣ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528362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ΔΕΚΕΜΒΡΙΟΣ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3079836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r" fontAlgn="t"/>
                      <a:r>
                        <a:rPr lang="el-GR" sz="1200" b="0" i="0" u="none" strike="noStrike">
                          <a:solidFill>
                            <a:srgbClr val="FFFFFF"/>
                          </a:solidFill>
                          <a:effectLst/>
                          <a:latin typeface="Helvetica" panose="020B0604020202020204" pitchFamily="34" charset="0"/>
                        </a:rPr>
                        <a:t>ΣΥΝΟΛΟ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AF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14.342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15.171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14.322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14.537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17.575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12.529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28473522"/>
                  </a:ext>
                </a:extLst>
              </a:tr>
            </a:tbl>
          </a:graphicData>
        </a:graphic>
      </p:graphicFrame>
      <p:graphicFrame>
        <p:nvGraphicFramePr>
          <p:cNvPr id="8" name="Γράφημα 7">
            <a:extLst>
              <a:ext uri="{FF2B5EF4-FFF2-40B4-BE49-F238E27FC236}">
                <a16:creationId xmlns:a16="http://schemas.microsoft.com/office/drawing/2014/main" xmlns="" id="{00CB2138-A052-4103-913D-B60571060B0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261236792"/>
              </p:ext>
            </p:extLst>
          </p:nvPr>
        </p:nvGraphicFramePr>
        <p:xfrm>
          <a:off x="-36512" y="-27384"/>
          <a:ext cx="8136904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Πίνακας 3">
            <a:extLst>
              <a:ext uri="{FF2B5EF4-FFF2-40B4-BE49-F238E27FC236}">
                <a16:creationId xmlns:a16="http://schemas.microsoft.com/office/drawing/2014/main" xmlns="" id="{4BA998C5-5C0C-44CE-9CF8-93D1854F17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79823620"/>
              </p:ext>
            </p:extLst>
          </p:nvPr>
        </p:nvGraphicFramePr>
        <p:xfrm>
          <a:off x="1910246" y="4005064"/>
          <a:ext cx="4279900" cy="2809875"/>
        </p:xfrm>
        <a:graphic>
          <a:graphicData uri="http://schemas.openxmlformats.org/drawingml/2006/table">
            <a:tbl>
              <a:tblPr/>
              <a:tblGrid>
                <a:gridCol w="927100">
                  <a:extLst>
                    <a:ext uri="{9D8B030D-6E8A-4147-A177-3AD203B41FA5}">
                      <a16:colId xmlns:a16="http://schemas.microsoft.com/office/drawing/2014/main" xmlns="" val="2598993406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xmlns="" val="4085855982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xmlns="" val="2921088405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xmlns="" val="3734321940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xmlns="" val="289154058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xmlns="" val="1992042475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xmlns="" val="1278335775"/>
                    </a:ext>
                  </a:extLst>
                </a:gridCol>
              </a:tblGrid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i="0" u="none" strike="noStrike">
                          <a:solidFill>
                            <a:srgbClr val="FFFFFF"/>
                          </a:solidFill>
                          <a:effectLst/>
                          <a:latin typeface="Helvetica" panose="020B0604020202020204" pitchFamily="34" charset="0"/>
                        </a:rPr>
                        <a:t>ΑΡΙΘΜΟΣ ΕΙΣΑΓΩΓΩΝ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AF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720038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ΙΑΝΟΥΑΡΙΟΣ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60766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ΦΕΒΡΟΥΑΡΙΟΣ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456204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ΜΑΡΤΙΟΣ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055620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ΑΠΡΙΛΙΟΣ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024195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ΜΑΙΟΣ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229535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ΙΟΥΝΙΟΣ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572447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ΙΟΥΛΙΟΣ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285006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ΑΥΓΟΥΣΤΟΣ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324565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ΣΕΠΤΕΜΒΡΙΟΣ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675664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ΟΚΤΩΒΡΙΟΣ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854893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ΝΟΕΜΒΡΙΟΣ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895157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ΔΕΚΕΜΒΡΙΟΣ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610331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r" fontAlgn="t"/>
                      <a:r>
                        <a:rPr lang="el-GR" sz="1200" b="0" i="0" u="none" strike="noStrike">
                          <a:solidFill>
                            <a:srgbClr val="FFFFFF"/>
                          </a:solidFill>
                          <a:effectLst/>
                          <a:latin typeface="Helvetica" panose="020B0604020202020204" pitchFamily="34" charset="0"/>
                        </a:rPr>
                        <a:t>ΣΥΝΟΛΟ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AF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3.558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2.996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3.392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3.517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25014620"/>
                  </a:ext>
                </a:extLst>
              </a:tr>
            </a:tbl>
          </a:graphicData>
        </a:graphic>
      </p:graphicFrame>
      <p:graphicFrame>
        <p:nvGraphicFramePr>
          <p:cNvPr id="7" name="Γράφημα 6">
            <a:extLst>
              <a:ext uri="{FF2B5EF4-FFF2-40B4-BE49-F238E27FC236}">
                <a16:creationId xmlns:a16="http://schemas.microsoft.com/office/drawing/2014/main" xmlns="" id="{873FA02D-1C88-4523-B78A-A789C46BBAE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078649975"/>
              </p:ext>
            </p:extLst>
          </p:nvPr>
        </p:nvGraphicFramePr>
        <p:xfrm>
          <a:off x="0" y="-27384"/>
          <a:ext cx="8100392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Πίνακας 3">
            <a:extLst>
              <a:ext uri="{FF2B5EF4-FFF2-40B4-BE49-F238E27FC236}">
                <a16:creationId xmlns:a16="http://schemas.microsoft.com/office/drawing/2014/main" xmlns="" id="{9E312565-C4B6-4E2F-8C3A-FFB0C2F77A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53150404"/>
              </p:ext>
            </p:extLst>
          </p:nvPr>
        </p:nvGraphicFramePr>
        <p:xfrm>
          <a:off x="1907704" y="4005064"/>
          <a:ext cx="4279900" cy="2800350"/>
        </p:xfrm>
        <a:graphic>
          <a:graphicData uri="http://schemas.openxmlformats.org/drawingml/2006/table">
            <a:tbl>
              <a:tblPr/>
              <a:tblGrid>
                <a:gridCol w="927100">
                  <a:extLst>
                    <a:ext uri="{9D8B030D-6E8A-4147-A177-3AD203B41FA5}">
                      <a16:colId xmlns:a16="http://schemas.microsoft.com/office/drawing/2014/main" xmlns="" val="393986414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xmlns="" val="2181152884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xmlns="" val="2800407815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xmlns="" val="146634493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xmlns="" val="2909362948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xmlns="" val="1549322061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xmlns="" val="1930772822"/>
                    </a:ext>
                  </a:extLst>
                </a:gridCol>
              </a:tblGrid>
              <a:tr h="294903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i="0" u="none" strike="noStrike">
                          <a:solidFill>
                            <a:srgbClr val="FFFFFF"/>
                          </a:solidFill>
                          <a:effectLst/>
                          <a:latin typeface="Helvetica" panose="020B0604020202020204" pitchFamily="34" charset="0"/>
                        </a:rPr>
                        <a:t>ΧΕΙΡΟΥΡΓΙΚΕΣ ΕΠΕΜΒΑΣΕΙΣ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AF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067714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ΙΑΝΟΥΑΡΙΟΣ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5350108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ΦΕΒΡΟΥΑΡΙΟΣ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9247377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ΜΑΡΤΙΟΣ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452621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ΑΠΡΙΛΙΟΣ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695284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ΜΑΙΟΣ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8291993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ΙΟΥΝΙΟΣ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097012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ΙΟΥΛΙΟΣ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237518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ΑΥΓΟΥΣΤΟΣ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5622966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ΣΕΠΤΕΜΒΡΙΟΣ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277512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ΟΚΤΩΒΡΙΟΣ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160723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ΝΟΕΜΒΡΙΟΣ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73523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ΔΕΚΕΜΒΡΙΟΣ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9029282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r" fontAlgn="t"/>
                      <a:r>
                        <a:rPr lang="el-GR" sz="1200" b="0" i="0" u="none" strike="noStrike">
                          <a:solidFill>
                            <a:srgbClr val="FFFFFF"/>
                          </a:solidFill>
                          <a:effectLst/>
                          <a:latin typeface="Helvetica" panose="020B0604020202020204" pitchFamily="34" charset="0"/>
                        </a:rPr>
                        <a:t>ΣΥΝΟΛΟ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AF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1.912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1.805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92270381"/>
                  </a:ext>
                </a:extLst>
              </a:tr>
            </a:tbl>
          </a:graphicData>
        </a:graphic>
      </p:graphicFrame>
      <p:graphicFrame>
        <p:nvGraphicFramePr>
          <p:cNvPr id="7" name="Γράφημα 6">
            <a:extLst>
              <a:ext uri="{FF2B5EF4-FFF2-40B4-BE49-F238E27FC236}">
                <a16:creationId xmlns:a16="http://schemas.microsoft.com/office/drawing/2014/main" xmlns="" id="{E778FBCA-0942-4C95-8792-223686EDE4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796661746"/>
              </p:ext>
            </p:extLst>
          </p:nvPr>
        </p:nvGraphicFramePr>
        <p:xfrm>
          <a:off x="0" y="-27384"/>
          <a:ext cx="8100392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69875" algn="l"/>
              </a:tabLst>
            </a:pPr>
            <a:r>
              <a:rPr kumimoji="0" lang="el-G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Ακολουθούν γραφήματα με ερωτήματα γενικής εκτίμησης νοσηλευόμενων πολιτών σε κλινικές μας,  καθώς και πολιτών που επισκέφτηκαν τα ΤΕΠ ΤΕΙ</a:t>
            </a:r>
            <a:endParaRPr kumimoji="0" lang="el-G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2 - Γράφημα"/>
          <p:cNvGraphicFramePr/>
          <p:nvPr/>
        </p:nvGraphicFramePr>
        <p:xfrm>
          <a:off x="1259632" y="764704"/>
          <a:ext cx="4500594" cy="2428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5 - Γράφημα"/>
          <p:cNvGraphicFramePr/>
          <p:nvPr/>
        </p:nvGraphicFramePr>
        <p:xfrm>
          <a:off x="1259632" y="3573016"/>
          <a:ext cx="4464496" cy="285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Γράφημα"/>
          <p:cNvGraphicFramePr/>
          <p:nvPr/>
        </p:nvGraphicFramePr>
        <p:xfrm>
          <a:off x="1547664" y="332656"/>
          <a:ext cx="4572000" cy="19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2 - Γράφημα"/>
          <p:cNvGraphicFramePr/>
          <p:nvPr/>
        </p:nvGraphicFramePr>
        <p:xfrm>
          <a:off x="1547664" y="2708920"/>
          <a:ext cx="4572000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3 - Γράφημα"/>
          <p:cNvGraphicFramePr/>
          <p:nvPr/>
        </p:nvGraphicFramePr>
        <p:xfrm>
          <a:off x="1547664" y="4581128"/>
          <a:ext cx="4608512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0" y="-92332"/>
            <a:ext cx="824440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69875" algn="l"/>
              </a:tabLst>
            </a:pPr>
            <a:r>
              <a:rPr kumimoji="0" lang="el-G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Ακολουθούν πίνακες που αποτυπώνουν τη συσχέτιση μεταξύ μεταβλητών </a:t>
            </a:r>
            <a:r>
              <a:rPr kumimoji="0" lang="el-GR" sz="1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για πολίτες που επισκέφτηκαν το ΤΕΠ και ΤΕΙ</a:t>
            </a:r>
            <a:r>
              <a:rPr kumimoji="0" lang="el-G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Γίνεται συσχέτιση της μεταβλητής της σύστασης του Νοσοκομείου σε οικεία πρόσωπα με αυτές που σχετίζονται με την ιατρική φροντίδα. Προκύπτει ότι οι μεταβλητές αυτές </a:t>
            </a:r>
            <a:r>
              <a:rPr kumimoji="0" lang="el-GR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συμεταβάλλονται</a:t>
            </a:r>
            <a:r>
              <a:rPr kumimoji="0" lang="el-G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παράλληλα. Δηλαδή όσο αυξάνεται η μία (π.χ. η θετική εντύπωση από την ιατρική φροντίδα), τόσο αυξάνεται και η πρόθεση για θετική σύσταση του νοσοκομείου σε οικεία πρόσωπα. ΣΗΜΕΙΩΣΗ: Οι μεταβλητές δεν έχουν αιτιώδη σχέση μεταξύ τους. Η όποια συσχέτιση όμως μεταξύ τους είναι στατιστικά σημαντική.</a:t>
            </a:r>
            <a:endParaRPr kumimoji="0" lang="el-G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el-G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Πίνακας 1. </a:t>
            </a:r>
            <a:r>
              <a:rPr kumimoji="0" lang="el-G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Μέσος όρος, Τυπικές αποκλίσεις και συσχετίσεις μεταξύ της σύστασης σε οικείους, της εντύπωσης από την ιατρική φροντίδα, τη συμπεριφορά των γιατρών και </a:t>
            </a:r>
            <a:r>
              <a:rPr kumimoji="0" lang="el-G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την  πλήρη και κατανοητή ενημέρωση σχετικά με την πορεία της νόσου και της θεραπείας.</a:t>
            </a:r>
            <a:r>
              <a:rPr kumimoji="0" lang="el-G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en-GB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el-G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=35).</a:t>
            </a:r>
            <a:r>
              <a:rPr kumimoji="0" lang="el-G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l-GR" sz="1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Πολίτες που επισκέφτηκαν το ΤΕΠ</a:t>
            </a:r>
            <a:endParaRPr kumimoji="0" lang="el-G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el-GR" sz="12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</a:t>
            </a:r>
            <a:endParaRPr kumimoji="0" lang="el-G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179512" y="1696969"/>
          <a:ext cx="7672936" cy="4867283"/>
        </p:xfrm>
        <a:graphic>
          <a:graphicData uri="http://schemas.openxmlformats.org/drawingml/2006/table">
            <a:tbl>
              <a:tblPr/>
              <a:tblGrid>
                <a:gridCol w="2358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0392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9036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8978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4001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71297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9321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l-GR" sz="1050" dirty="0">
                        <a:latin typeface="Calibri"/>
                      </a:endParaRPr>
                    </a:p>
                  </a:txBody>
                  <a:tcPr marL="45044" marR="450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l-GR" sz="1050" dirty="0">
                        <a:latin typeface="Calibri"/>
                      </a:endParaRPr>
                    </a:p>
                  </a:txBody>
                  <a:tcPr marL="45044" marR="450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050" b="1">
                          <a:latin typeface="Times New Roman"/>
                          <a:ea typeface="Times New Roman"/>
                          <a:cs typeface="Times New Roman"/>
                        </a:rPr>
                        <a:t>Σύσταση σε οικείους</a:t>
                      </a:r>
                      <a:endParaRPr lang="el-GR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44" marR="45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050" b="1">
                          <a:latin typeface="Times New Roman"/>
                          <a:ea typeface="Times New Roman"/>
                          <a:cs typeface="Times New Roman"/>
                        </a:rPr>
                        <a:t>Εντύπωση από την ποιότητα της ιατρικής φροντίδας</a:t>
                      </a:r>
                      <a:endParaRPr lang="el-GR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44" marR="45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050" b="1">
                          <a:latin typeface="Times New Roman"/>
                          <a:ea typeface="Times New Roman"/>
                          <a:cs typeface="Times New Roman"/>
                        </a:rPr>
                        <a:t>Εντύπωση από τη συμπεριφορά των ιατρών</a:t>
                      </a:r>
                      <a:endParaRPr lang="el-GR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44" marR="45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050" b="1" dirty="0">
                          <a:latin typeface="Times New Roman"/>
                          <a:ea typeface="Times New Roman"/>
                          <a:cs typeface="Times New Roman"/>
                        </a:rPr>
                        <a:t>Εντύπωση από την πλήρη και κατανοητή ενημέρωσή σας από τους ιατρούς</a:t>
                      </a:r>
                      <a:endParaRPr lang="el-GR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44" marR="45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3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l-GR" sz="1050">
                        <a:latin typeface="Calibri"/>
                      </a:endParaRPr>
                    </a:p>
                  </a:txBody>
                  <a:tcPr marL="45044" marR="450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l-GR" sz="1050">
                        <a:latin typeface="Calibri"/>
                      </a:endParaRPr>
                    </a:p>
                  </a:txBody>
                  <a:tcPr marL="45044" marR="450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050" b="1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l-GR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44" marR="450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05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l-GR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44" marR="450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05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l-GR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44" marR="450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050" b="1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l-GR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44" marR="450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164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05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l-GR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44" marR="45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05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Θα συστήνατε το Νοσοκομείο μας στους φίλους και στην οικογένειά σας;</a:t>
                      </a:r>
                      <a:endParaRPr lang="el-GR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44" marR="450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05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l-GR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44" marR="450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05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,648**</a:t>
                      </a:r>
                      <a:endParaRPr lang="el-GR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44" marR="450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05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,482**</a:t>
                      </a:r>
                      <a:endParaRPr lang="el-GR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44" marR="450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,461*</a:t>
                      </a:r>
                      <a:endParaRPr lang="el-GR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44" marR="450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4231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05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l-GR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44" marR="45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05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Ποια η εντύπωση που αποκομίσατε από την ποιότητα ιατρικής φροντίδας (εμπειρία και ικανότητα ιατρών);</a:t>
                      </a:r>
                      <a:endParaRPr lang="el-GR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44" marR="450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l-GR" sz="1050">
                        <a:latin typeface="Calibri"/>
                      </a:endParaRPr>
                    </a:p>
                  </a:txBody>
                  <a:tcPr marL="45044" marR="450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l-GR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44" marR="450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05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,802**</a:t>
                      </a:r>
                      <a:endParaRPr lang="el-GR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44" marR="450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,823**</a:t>
                      </a:r>
                      <a:endParaRPr lang="el-GR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44" marR="450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3299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05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l-GR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44" marR="45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05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Ποια η εντύπωση που αποκομίσατε από τη συμπεριφορά των γιατρών (ευγένεια, φιλικότητα, σεβασμός);</a:t>
                      </a:r>
                      <a:endParaRPr lang="el-GR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44" marR="450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l-GR" sz="1050">
                        <a:latin typeface="Calibri"/>
                      </a:endParaRPr>
                    </a:p>
                  </a:txBody>
                  <a:tcPr marL="45044" marR="450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l-GR" sz="1050">
                        <a:latin typeface="Calibri"/>
                      </a:endParaRPr>
                    </a:p>
                  </a:txBody>
                  <a:tcPr marL="45044" marR="450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05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l-GR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44" marR="450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05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,785**</a:t>
                      </a:r>
                      <a:endParaRPr lang="el-GR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44" marR="450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3299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05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l-GR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44" marR="45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05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Ποια η εντύπωση που αποκομίσατε από την  πλήρη και κατανοητή ενημέρωση σχετικά με την πορεία της νόσου και της θεραπείας  σας;</a:t>
                      </a:r>
                      <a:endParaRPr lang="el-GR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44" marR="450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l-GR" sz="1050" dirty="0">
                        <a:latin typeface="Calibri"/>
                      </a:endParaRPr>
                    </a:p>
                  </a:txBody>
                  <a:tcPr marL="45044" marR="450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l-GR" sz="1050">
                        <a:latin typeface="Calibri"/>
                      </a:endParaRPr>
                    </a:p>
                  </a:txBody>
                  <a:tcPr marL="45044" marR="450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l-GR" sz="1050">
                        <a:latin typeface="Calibri"/>
                      </a:endParaRPr>
                    </a:p>
                  </a:txBody>
                  <a:tcPr marL="45044" marR="450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l-GR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44" marR="450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33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l-GR" sz="1050">
                        <a:latin typeface="Calibri"/>
                      </a:endParaRPr>
                    </a:p>
                  </a:txBody>
                  <a:tcPr marL="45044" marR="450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050">
                          <a:latin typeface="Times New Roman"/>
                          <a:ea typeface="Times New Roman"/>
                          <a:cs typeface="Times New Roman"/>
                        </a:rPr>
                        <a:t>Μέσος Όρος</a:t>
                      </a:r>
                      <a:endParaRPr lang="el-GR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44" marR="450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05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GB" sz="105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l-GR" sz="1050"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  <a:endParaRPr lang="el-GR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44" marR="450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05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GB" sz="105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l-GR" sz="1050"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el-GR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44" marR="450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05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GB" sz="105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l-GR" sz="1050"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el-GR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44" marR="450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050" dirty="0">
                          <a:latin typeface="Times New Roman"/>
                          <a:ea typeface="Times New Roman"/>
                          <a:cs typeface="Times New Roman"/>
                        </a:rPr>
                        <a:t>3,48</a:t>
                      </a:r>
                      <a:endParaRPr lang="el-GR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44" marR="450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302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050" b="1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l-GR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44" marR="450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050" dirty="0">
                          <a:latin typeface="Times New Roman"/>
                          <a:ea typeface="Times New Roman"/>
                          <a:cs typeface="Times New Roman"/>
                        </a:rPr>
                        <a:t>Τυπική Απόκλιση</a:t>
                      </a:r>
                      <a:endParaRPr lang="el-GR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44" marR="450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050">
                          <a:latin typeface="Times New Roman"/>
                          <a:ea typeface="Times New Roman"/>
                          <a:cs typeface="Times New Roman"/>
                        </a:rPr>
                        <a:t>0,45</a:t>
                      </a:r>
                      <a:endParaRPr lang="el-GR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44" marR="450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latin typeface="Times New Roman"/>
                          <a:ea typeface="Times New Roman"/>
                          <a:cs typeface="Times New Roman"/>
                        </a:rPr>
                        <a:t>0,</a:t>
                      </a:r>
                      <a:r>
                        <a:rPr lang="el-GR" sz="105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r>
                        <a:rPr lang="en-GB" sz="105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l-GR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44" marR="450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latin typeface="Times New Roman"/>
                          <a:ea typeface="Times New Roman"/>
                          <a:cs typeface="Times New Roman"/>
                        </a:rPr>
                        <a:t>0,</a:t>
                      </a:r>
                      <a:r>
                        <a:rPr lang="el-GR" sz="1050">
                          <a:latin typeface="Times New Roman"/>
                          <a:ea typeface="Times New Roman"/>
                          <a:cs typeface="Times New Roman"/>
                        </a:rPr>
                        <a:t>67</a:t>
                      </a:r>
                      <a:endParaRPr lang="el-GR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44" marR="450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latin typeface="Times New Roman"/>
                          <a:ea typeface="Times New Roman"/>
                          <a:cs typeface="Times New Roman"/>
                        </a:rPr>
                        <a:t>0,</a:t>
                      </a:r>
                      <a:r>
                        <a:rPr lang="el-GR" sz="1050" dirty="0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el-GR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44" marR="450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7" name="6 - Ορθογώνιο"/>
          <p:cNvSpPr/>
          <p:nvPr/>
        </p:nvSpPr>
        <p:spPr>
          <a:xfrm>
            <a:off x="642910" y="6488668"/>
            <a:ext cx="250033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900" b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*  </a:t>
            </a:r>
            <a:r>
              <a:rPr lang="en-GB" sz="900" b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p</a:t>
            </a:r>
            <a:r>
              <a:rPr lang="el-GR" sz="900" b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&lt; 0.05, ** </a:t>
            </a:r>
            <a:r>
              <a:rPr lang="en-GB" sz="900" b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p</a:t>
            </a:r>
            <a:r>
              <a:rPr lang="el-GR" sz="900" b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&lt; 0.01</a:t>
            </a:r>
            <a:endParaRPr lang="el-GR" sz="9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/>
              <a:t/>
            </a:r>
            <a:br>
              <a:rPr lang="el-GR" dirty="0"/>
            </a:br>
            <a:r>
              <a:rPr lang="el-GR" dirty="0"/>
              <a:t/>
            </a:r>
            <a:br>
              <a:rPr lang="el-GR" dirty="0"/>
            </a:br>
            <a:r>
              <a:rPr lang="en-US" dirty="0"/>
              <a:t>A</a:t>
            </a:r>
            <a:r>
              <a:rPr lang="el-GR" dirty="0"/>
              <a:t>ΝΘΡΩΠΙΝΟ ΔΥΝΑΜΙΚΟ</a:t>
            </a:r>
            <a:br>
              <a:rPr lang="el-GR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95536" y="1609416"/>
            <a:ext cx="7704856" cy="5059944"/>
          </a:xfrm>
        </p:spPr>
        <p:txBody>
          <a:bodyPr>
            <a:normAutofit/>
          </a:bodyPr>
          <a:lstStyle/>
          <a:p>
            <a:pPr marL="514350" indent="-514350" algn="ctr">
              <a:buNone/>
            </a:pPr>
            <a:r>
              <a:rPr lang="el-GR" dirty="0"/>
              <a:t> </a:t>
            </a:r>
          </a:p>
          <a:p>
            <a:pPr marL="514350" indent="-514350" algn="ctr">
              <a:buNone/>
            </a:pPr>
            <a:endParaRPr lang="en-US" b="1" i="1" u="sng" dirty="0">
              <a:solidFill>
                <a:schemeClr val="accent3"/>
              </a:solidFill>
            </a:endParaRPr>
          </a:p>
          <a:p>
            <a:pPr marL="514350" indent="-514350" algn="ctr">
              <a:buNone/>
            </a:pPr>
            <a:endParaRPr lang="el-GR" b="1" u="sng" dirty="0"/>
          </a:p>
          <a:p>
            <a:pPr marL="514350" indent="-514350" algn="ctr">
              <a:buNone/>
            </a:pPr>
            <a:endParaRPr lang="el-GR" b="1" u="sng" dirty="0"/>
          </a:p>
          <a:p>
            <a:pPr marL="514350" indent="-514350" algn="ctr">
              <a:buNone/>
            </a:pPr>
            <a:endParaRPr lang="el-GR" sz="1600" b="1" u="sng" dirty="0"/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611560" y="1916832"/>
          <a:ext cx="7200800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1400" b="1" i="1" u="none" dirty="0">
                          <a:solidFill>
                            <a:schemeClr val="bg1"/>
                          </a:solidFill>
                        </a:rPr>
                        <a:t>Κατηγορία Προσωπικού</a:t>
                      </a:r>
                      <a:endParaRPr lang="en-US" sz="1400" u="none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dirty="0"/>
                        <a:t>2014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dirty="0"/>
                        <a:t>2015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dirty="0"/>
                        <a:t>2016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dirty="0"/>
                        <a:t>2017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dirty="0"/>
                        <a:t>2018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dirty="0" err="1"/>
                        <a:t>Α΄Εξάμηνο</a:t>
                      </a:r>
                      <a:endParaRPr lang="el-GR" sz="1600" dirty="0"/>
                    </a:p>
                    <a:p>
                      <a:pPr algn="ctr"/>
                      <a:r>
                        <a:rPr lang="el-GR" sz="1600" dirty="0"/>
                        <a:t>2019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l-GR" sz="1400" dirty="0"/>
                        <a:t>Ιατρικό προσωπικό </a:t>
                      </a:r>
                      <a:r>
                        <a:rPr lang="el-GR" sz="1400" dirty="0">
                          <a:solidFill>
                            <a:srgbClr val="00B050"/>
                          </a:solidFill>
                        </a:rPr>
                        <a:t>(χωρίς ειδικευόμενους) </a:t>
                      </a:r>
                      <a:endParaRPr lang="en-US" sz="1400" u="non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l-GR" sz="2000" b="1" i="1" u="none" kern="1200" dirty="0">
                          <a:solidFill>
                            <a:schemeClr val="accent3"/>
                          </a:solidFill>
                          <a:latin typeface="+mn-lt"/>
                          <a:ea typeface="+mn-ea"/>
                          <a:cs typeface="+mn-cs"/>
                        </a:rPr>
                        <a:t>39</a:t>
                      </a:r>
                      <a:endParaRPr kumimoji="0" lang="en-US" sz="2000" b="1" i="1" u="none" kern="1200" dirty="0">
                        <a:solidFill>
                          <a:schemeClr val="accent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l-GR" sz="2000" b="1" i="1" u="none" kern="1200" dirty="0">
                          <a:solidFill>
                            <a:schemeClr val="accent3"/>
                          </a:solidFill>
                          <a:latin typeface="+mn-lt"/>
                          <a:ea typeface="+mn-ea"/>
                          <a:cs typeface="+mn-cs"/>
                        </a:rPr>
                        <a:t>37</a:t>
                      </a:r>
                      <a:endParaRPr kumimoji="0" lang="en-US" sz="2000" b="1" i="1" u="none" kern="1200" dirty="0">
                        <a:solidFill>
                          <a:schemeClr val="accent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l-GR" sz="2000" b="1" i="1" u="none" kern="1200" dirty="0">
                          <a:solidFill>
                            <a:schemeClr val="accent3"/>
                          </a:solidFill>
                          <a:latin typeface="+mn-lt"/>
                          <a:ea typeface="+mn-ea"/>
                          <a:cs typeface="+mn-cs"/>
                        </a:rPr>
                        <a:t>39</a:t>
                      </a:r>
                      <a:endParaRPr kumimoji="0" lang="en-US" sz="2000" b="1" i="1" u="none" kern="1200" dirty="0">
                        <a:solidFill>
                          <a:schemeClr val="accent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l-GR" sz="2000" b="1" i="1" u="none" kern="1200" dirty="0">
                          <a:solidFill>
                            <a:schemeClr val="accent3"/>
                          </a:solidFill>
                          <a:latin typeface="+mn-lt"/>
                          <a:ea typeface="+mn-ea"/>
                          <a:cs typeface="+mn-cs"/>
                        </a:rPr>
                        <a:t>47</a:t>
                      </a:r>
                      <a:endParaRPr kumimoji="0" lang="en-US" sz="2000" b="1" i="1" u="none" kern="1200" dirty="0">
                        <a:solidFill>
                          <a:schemeClr val="accent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l-GR" sz="2000" b="1" i="1" u="none" kern="1200" dirty="0">
                          <a:solidFill>
                            <a:schemeClr val="accent3"/>
                          </a:solidFill>
                          <a:latin typeface="+mn-lt"/>
                          <a:ea typeface="+mn-ea"/>
                          <a:cs typeface="+mn-cs"/>
                        </a:rPr>
                        <a:t>42</a:t>
                      </a:r>
                      <a:endParaRPr kumimoji="0" lang="en-US" sz="2000" b="1" i="1" u="none" kern="1200" dirty="0">
                        <a:solidFill>
                          <a:schemeClr val="accent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l-GR" sz="2000" b="1" i="1" u="none" kern="1200" dirty="0">
                          <a:solidFill>
                            <a:schemeClr val="accent3"/>
                          </a:solidFill>
                          <a:latin typeface="+mn-lt"/>
                          <a:ea typeface="+mn-ea"/>
                          <a:cs typeface="+mn-cs"/>
                        </a:rPr>
                        <a:t>44</a:t>
                      </a:r>
                      <a:endParaRPr kumimoji="0" lang="en-US" sz="2000" b="1" i="1" u="none" kern="1200" dirty="0">
                        <a:solidFill>
                          <a:schemeClr val="accent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l-GR" sz="1400" dirty="0"/>
                        <a:t>Νοσηλευτικό προσωπικό</a:t>
                      </a:r>
                      <a:endParaRPr lang="en-US" sz="1400" u="non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l-GR" sz="2000" b="1" i="1" u="none" kern="1200" dirty="0">
                          <a:solidFill>
                            <a:schemeClr val="accent3"/>
                          </a:solidFill>
                          <a:latin typeface="+mn-lt"/>
                          <a:ea typeface="+mn-ea"/>
                          <a:cs typeface="+mn-cs"/>
                        </a:rPr>
                        <a:t>110</a:t>
                      </a:r>
                      <a:endParaRPr kumimoji="0" lang="en-US" sz="2000" b="1" i="1" u="none" kern="1200" dirty="0">
                        <a:solidFill>
                          <a:schemeClr val="accent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l-GR" sz="2000" b="1" i="1" u="none" kern="1200" dirty="0">
                          <a:solidFill>
                            <a:schemeClr val="accent3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  <a:endParaRPr kumimoji="0" lang="en-US" sz="2000" b="1" i="1" u="none" kern="1200" dirty="0">
                        <a:solidFill>
                          <a:schemeClr val="accent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l-GR" sz="2000" b="1" i="1" u="none" kern="1200" dirty="0">
                          <a:solidFill>
                            <a:schemeClr val="accent3"/>
                          </a:solidFill>
                          <a:latin typeface="+mn-lt"/>
                          <a:ea typeface="+mn-ea"/>
                          <a:cs typeface="+mn-cs"/>
                        </a:rPr>
                        <a:t>106</a:t>
                      </a:r>
                      <a:endParaRPr kumimoji="0" lang="en-US" sz="2000" b="1" i="1" u="none" kern="1200" dirty="0">
                        <a:solidFill>
                          <a:schemeClr val="accent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l-GR" sz="2000" b="1" i="1" u="none" kern="1200" dirty="0">
                          <a:solidFill>
                            <a:schemeClr val="accent3"/>
                          </a:solidFill>
                          <a:latin typeface="+mn-lt"/>
                          <a:ea typeface="+mn-ea"/>
                          <a:cs typeface="+mn-cs"/>
                        </a:rPr>
                        <a:t>121</a:t>
                      </a:r>
                      <a:endParaRPr kumimoji="0" lang="en-US" sz="2000" b="1" i="1" u="none" kern="1200" dirty="0">
                        <a:solidFill>
                          <a:schemeClr val="accent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l-GR" sz="2000" b="1" i="1" u="none" kern="1200" dirty="0">
                          <a:solidFill>
                            <a:schemeClr val="accent3"/>
                          </a:solidFill>
                          <a:latin typeface="+mn-lt"/>
                          <a:ea typeface="+mn-ea"/>
                          <a:cs typeface="+mn-cs"/>
                        </a:rPr>
                        <a:t>110</a:t>
                      </a:r>
                      <a:endParaRPr kumimoji="0" lang="en-US" sz="2000" b="1" i="1" u="none" kern="1200" dirty="0">
                        <a:solidFill>
                          <a:schemeClr val="accent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l-GR" sz="2000" b="1" i="1" u="none" kern="1200" dirty="0">
                          <a:solidFill>
                            <a:schemeClr val="accent3"/>
                          </a:solidFill>
                          <a:latin typeface="+mn-lt"/>
                          <a:ea typeface="+mn-ea"/>
                          <a:cs typeface="+mn-cs"/>
                        </a:rPr>
                        <a:t>119</a:t>
                      </a:r>
                      <a:endParaRPr kumimoji="0" lang="en-US" sz="2000" b="1" i="1" u="none" kern="1200" dirty="0">
                        <a:solidFill>
                          <a:schemeClr val="accent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l-GR" sz="1400" dirty="0"/>
                        <a:t>Λοιπό επιστημονικό προσωπικό</a:t>
                      </a:r>
                      <a:endParaRPr lang="en-US" sz="1400" u="non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l-GR" sz="2000" b="1" i="1" u="none" kern="1200" dirty="0">
                          <a:solidFill>
                            <a:schemeClr val="accent3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endParaRPr kumimoji="0" lang="en-US" sz="2000" b="1" i="1" u="none" kern="1200" dirty="0">
                        <a:solidFill>
                          <a:schemeClr val="accent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l-GR" sz="2000" b="1" i="1" u="none" kern="1200" dirty="0">
                          <a:solidFill>
                            <a:schemeClr val="accent3"/>
                          </a:solidFill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  <a:endParaRPr kumimoji="0" lang="en-US" sz="2000" b="1" i="1" u="none" kern="1200" dirty="0">
                        <a:solidFill>
                          <a:schemeClr val="accent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l-GR" sz="2000" b="1" i="1" u="none" kern="1200" dirty="0">
                          <a:solidFill>
                            <a:schemeClr val="accent3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endParaRPr kumimoji="0" lang="en-US" sz="2000" b="1" i="1" u="none" kern="1200" dirty="0">
                        <a:solidFill>
                          <a:schemeClr val="accent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l-GR" sz="2000" b="1" i="1" u="none" kern="1200" dirty="0">
                          <a:solidFill>
                            <a:schemeClr val="accent3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kumimoji="0" lang="en-US" sz="2000" b="1" i="1" u="none" kern="1200" dirty="0">
                        <a:solidFill>
                          <a:schemeClr val="accent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l-GR" sz="2000" b="1" i="1" u="none" kern="1200" dirty="0">
                          <a:solidFill>
                            <a:schemeClr val="accent3"/>
                          </a:solidFill>
                          <a:latin typeface="+mn-lt"/>
                          <a:ea typeface="+mn-ea"/>
                          <a:cs typeface="+mn-cs"/>
                        </a:rPr>
                        <a:t>38</a:t>
                      </a:r>
                      <a:endParaRPr kumimoji="0" lang="en-US" sz="2000" b="1" i="1" u="none" kern="1200" dirty="0">
                        <a:solidFill>
                          <a:schemeClr val="accent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l-GR" sz="2000" b="1" i="1" u="none" kern="1200" dirty="0">
                          <a:solidFill>
                            <a:schemeClr val="accent3"/>
                          </a:solidFill>
                          <a:latin typeface="+mn-lt"/>
                          <a:ea typeface="+mn-ea"/>
                          <a:cs typeface="+mn-cs"/>
                        </a:rPr>
                        <a:t>37</a:t>
                      </a:r>
                      <a:endParaRPr kumimoji="0" lang="en-US" sz="2000" b="1" i="1" u="none" kern="1200" dirty="0">
                        <a:solidFill>
                          <a:schemeClr val="accent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dirty="0"/>
                        <a:t>Διοικητικό προσωπικό</a:t>
                      </a:r>
                      <a:endParaRPr lang="en-US" sz="1400" u="non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l-GR" sz="2000" b="1" i="1" u="none" kern="1200" dirty="0">
                          <a:solidFill>
                            <a:schemeClr val="accent3"/>
                          </a:solidFill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  <a:endParaRPr kumimoji="0" lang="en-US" sz="2000" b="1" i="1" u="none" kern="1200" dirty="0">
                        <a:solidFill>
                          <a:schemeClr val="accent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l-GR" sz="2000" b="1" i="1" u="none" kern="1200" dirty="0">
                          <a:solidFill>
                            <a:schemeClr val="accent3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endParaRPr kumimoji="0" lang="en-US" sz="2000" b="1" i="1" u="none" kern="1200" dirty="0">
                        <a:solidFill>
                          <a:schemeClr val="accent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l-GR" sz="2000" b="1" i="1" u="none" kern="1200" dirty="0">
                          <a:solidFill>
                            <a:schemeClr val="accent3"/>
                          </a:solidFill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  <a:endParaRPr kumimoji="0" lang="en-US" sz="2000" b="1" i="1" u="none" kern="1200" dirty="0">
                        <a:solidFill>
                          <a:schemeClr val="accent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l-GR" sz="2000" b="1" i="1" u="none" kern="1200" dirty="0">
                          <a:solidFill>
                            <a:schemeClr val="accent3"/>
                          </a:solidFill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  <a:endParaRPr kumimoji="0" lang="en-US" sz="2000" b="1" i="1" u="none" kern="1200" dirty="0">
                        <a:solidFill>
                          <a:schemeClr val="accent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l-GR" sz="2000" b="1" i="1" u="none" kern="1200" dirty="0">
                          <a:solidFill>
                            <a:schemeClr val="accent3"/>
                          </a:solidFill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  <a:endParaRPr kumimoji="0" lang="en-US" sz="2000" b="1" i="1" u="none" kern="1200" dirty="0">
                        <a:solidFill>
                          <a:schemeClr val="accent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l-GR" sz="2000" b="1" i="1" u="none" kern="1200" dirty="0">
                          <a:solidFill>
                            <a:schemeClr val="accent3"/>
                          </a:solidFill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  <a:endParaRPr kumimoji="0" lang="en-US" sz="2000" b="1" i="1" u="none" kern="1200" dirty="0">
                        <a:solidFill>
                          <a:schemeClr val="accent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dirty="0"/>
                        <a:t>Τεχνικό – ξενοδοχειακό</a:t>
                      </a:r>
                      <a:endParaRPr lang="en-US" sz="1400" u="non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l-GR" sz="2000" b="1" i="1" u="none" kern="1200" dirty="0">
                          <a:solidFill>
                            <a:schemeClr val="accent3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kumimoji="0" lang="en-US" sz="2000" b="1" i="1" u="none" kern="1200" dirty="0">
                        <a:solidFill>
                          <a:schemeClr val="accent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l-GR" sz="2000" b="1" i="1" u="none" kern="1200" dirty="0">
                          <a:solidFill>
                            <a:schemeClr val="accent3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kumimoji="0" lang="en-US" sz="2000" b="1" i="1" u="none" kern="1200" dirty="0">
                        <a:solidFill>
                          <a:schemeClr val="accent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l-GR" sz="2000" b="1" i="1" u="none" kern="1200" dirty="0">
                          <a:solidFill>
                            <a:schemeClr val="accent3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kumimoji="0" lang="en-US" sz="2000" b="1" i="1" u="none" kern="1200" dirty="0">
                        <a:solidFill>
                          <a:schemeClr val="accent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l-GR" sz="2000" b="1" i="1" u="none" kern="1200" dirty="0">
                          <a:solidFill>
                            <a:schemeClr val="accent3"/>
                          </a:solidFill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  <a:endParaRPr kumimoji="0" lang="en-US" sz="2000" b="1" i="1" u="none" kern="1200" dirty="0">
                        <a:solidFill>
                          <a:schemeClr val="accent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l-GR" sz="2000" b="1" i="1" u="none" kern="1200" dirty="0">
                          <a:solidFill>
                            <a:schemeClr val="accent3"/>
                          </a:solidFill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  <a:endParaRPr kumimoji="0" lang="en-US" sz="2000" b="1" i="1" u="none" kern="1200" dirty="0">
                        <a:solidFill>
                          <a:schemeClr val="accent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l-GR" sz="2000" b="1" i="1" u="none" kern="1200" dirty="0">
                          <a:solidFill>
                            <a:schemeClr val="accent3"/>
                          </a:solidFill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endParaRPr kumimoji="0" lang="en-US" sz="2000" b="1" i="1" u="none" kern="1200" dirty="0">
                        <a:solidFill>
                          <a:schemeClr val="accent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0" y="-919"/>
            <a:ext cx="8172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Ακολουθεί πίνακας που αποτυπώνει τη συσχέτιση μεταξύ μεταβλητών </a:t>
            </a:r>
            <a:r>
              <a:rPr kumimoji="0" lang="el-GR" sz="1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για πολίτες που επισκέφτηκαν το ΤΕΠ και ΤΕΙ</a:t>
            </a:r>
            <a:r>
              <a:rPr kumimoji="0" lang="el-G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Γίνεται συσχέτιση της μεταβλητής της σύστασης του Νοσοκομείου σε οικεία πρόσωπα με αυτές που σχετίζονται με τη νοσηλευτική φροντίδα. Προκύπτει ότι οι μεταβλητές αυτές </a:t>
            </a:r>
            <a:r>
              <a:rPr kumimoji="0" lang="el-GR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συμεταβάλλονται</a:t>
            </a:r>
            <a:r>
              <a:rPr kumimoji="0" lang="el-G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παράλληλα. Δηλαδή όσο αυξάνεται η μία (π.χ. η θετική εντύπωση από τη νοσηλευτική φροντίδα), τόσο αυξάνεται και η πρόθεση για θετική σύσταση του νοσοκομείου σε οικεία πρόσωπα. ΣΗΜΕΙΩΣΗ: Οι μεταβλητές δεν έχουν αιτιώδη σχέση μεταξύ τους. Η όποια συσχέτιση όμως μεταξύ τους είναι στατιστικά σημαντική.</a:t>
            </a:r>
            <a:endParaRPr kumimoji="0" lang="el-G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Πίνακας 2. </a:t>
            </a:r>
            <a:r>
              <a:rPr kumimoji="0" lang="el-G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Μέσος όρος, Τυπικές αποκλίσεις και συσχετίσεις μεταξύ της σύστασης σε οικείους, της εντύπωσης από την ιατρική φροντίδα, τη συμπεριφορά των νοσηλευτών και </a:t>
            </a:r>
            <a:r>
              <a:rPr kumimoji="0" lang="el-G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την  πλήρη και κατανοητή ενημέρωση σχετικά με την πορεία της νόσου και της θεραπείας.</a:t>
            </a:r>
            <a:r>
              <a:rPr kumimoji="0" lang="el-G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en-GB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el-G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=35).</a:t>
            </a:r>
            <a:r>
              <a:rPr kumimoji="0" lang="el-G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l-GR" sz="1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Πολίτες που επισκέφτηκαν το ΤΕΠ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2 - Πίνακας"/>
          <p:cNvGraphicFramePr>
            <a:graphicFrameLocks noGrp="1"/>
          </p:cNvGraphicFramePr>
          <p:nvPr/>
        </p:nvGraphicFramePr>
        <p:xfrm>
          <a:off x="395535" y="1954937"/>
          <a:ext cx="7056785" cy="3737295"/>
        </p:xfrm>
        <a:graphic>
          <a:graphicData uri="http://schemas.openxmlformats.org/drawingml/2006/table">
            <a:tbl>
              <a:tblPr/>
              <a:tblGrid>
                <a:gridCol w="2823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579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9102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0472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64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2425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9712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l-GR" sz="1100" dirty="0">
                        <a:latin typeface="Calibri"/>
                      </a:endParaRPr>
                    </a:p>
                  </a:txBody>
                  <a:tcPr marL="57980" marR="579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l-GR" sz="1100">
                        <a:latin typeface="Calibri"/>
                      </a:endParaRPr>
                    </a:p>
                  </a:txBody>
                  <a:tcPr marL="57980" marR="579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 b="1" dirty="0">
                          <a:latin typeface="Times New Roman"/>
                          <a:ea typeface="Times New Roman"/>
                          <a:cs typeface="Times New Roman"/>
                        </a:rPr>
                        <a:t>Σύσταση σε οικείους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80" marR="57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 b="1">
                          <a:latin typeface="Times New Roman"/>
                          <a:ea typeface="Times New Roman"/>
                          <a:cs typeface="Times New Roman"/>
                        </a:rPr>
                        <a:t>Εντύπωση από την ποιότητα της νοσηλευτικής  φροντίδας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80" marR="57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 b="1">
                          <a:latin typeface="Times New Roman"/>
                          <a:ea typeface="Times New Roman"/>
                          <a:cs typeface="Times New Roman"/>
                        </a:rPr>
                        <a:t>Εντύπωση από τη συμπεριφορά των νοσηλευτών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80" marR="57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71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l-GR" sz="1100">
                        <a:latin typeface="Calibri"/>
                      </a:endParaRPr>
                    </a:p>
                  </a:txBody>
                  <a:tcPr marL="57980" marR="579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l-GR" sz="1100">
                        <a:latin typeface="Calibri"/>
                      </a:endParaRPr>
                    </a:p>
                  </a:txBody>
                  <a:tcPr marL="57980" marR="579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 b="1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80" marR="579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80" marR="579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80" marR="579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429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80" marR="579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Θα συστήνατε το Νοσοκομείο μας στους φίλους και στην οικογένειά σας;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80" marR="579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80" marR="579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,437*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80" marR="579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,439*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80" marR="579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114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80" marR="579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Ποια η εντύπωση που αποκομίσατε από την  ποιότητα νοσηλευτικής φροντίδας (εμπειρία και ικανότητα νοσηλευτών);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80" marR="579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l-GR" sz="1100">
                        <a:latin typeface="Calibri"/>
                      </a:endParaRPr>
                    </a:p>
                  </a:txBody>
                  <a:tcPr marL="57980" marR="579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80" marR="579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,844**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80" marR="579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114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80" marR="579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Ποια η εντύπωση που αποκομίσατε από τη συμπεριφορά των νοσηλευτών (ευγένεια, φιλικότητα, σεβασμός);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80" marR="579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l-GR" sz="1100">
                        <a:latin typeface="Calibri"/>
                      </a:endParaRPr>
                    </a:p>
                  </a:txBody>
                  <a:tcPr marL="57980" marR="579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l-GR" sz="1100">
                        <a:latin typeface="Calibri"/>
                      </a:endParaRPr>
                    </a:p>
                  </a:txBody>
                  <a:tcPr marL="57980" marR="579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80" marR="579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71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l-GR" sz="1100">
                        <a:latin typeface="Calibri"/>
                      </a:endParaRPr>
                    </a:p>
                  </a:txBody>
                  <a:tcPr marL="57980" marR="579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latin typeface="Times New Roman"/>
                          <a:ea typeface="Times New Roman"/>
                          <a:cs typeface="Times New Roman"/>
                        </a:rPr>
                        <a:t>Μέσος Όρος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80" marR="579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latin typeface="Times New Roman"/>
                          <a:ea typeface="Times New Roman"/>
                          <a:cs typeface="Times New Roman"/>
                        </a:rPr>
                        <a:t>3,72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80" marR="579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latin typeface="Times New Roman"/>
                          <a:ea typeface="Times New Roman"/>
                          <a:cs typeface="Times New Roman"/>
                        </a:rPr>
                        <a:t>3,65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80" marR="579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latin typeface="Times New Roman"/>
                          <a:ea typeface="Times New Roman"/>
                          <a:cs typeface="Times New Roman"/>
                        </a:rPr>
                        <a:t>3,71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80" marR="579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3714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 b="1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80" marR="579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latin typeface="Times New Roman"/>
                          <a:ea typeface="Times New Roman"/>
                          <a:cs typeface="Times New Roman"/>
                        </a:rPr>
                        <a:t>Τυπική Απόκλιση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80" marR="579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latin typeface="Times New Roman"/>
                          <a:ea typeface="Times New Roman"/>
                          <a:cs typeface="Times New Roman"/>
                        </a:rPr>
                        <a:t>0,45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80" marR="579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  <a:cs typeface="Times New Roman"/>
                        </a:rPr>
                        <a:t>0,</a:t>
                      </a:r>
                      <a:r>
                        <a:rPr lang="el-GR" sz="1100">
                          <a:latin typeface="Times New Roman"/>
                          <a:ea typeface="Times New Roman"/>
                          <a:cs typeface="Times New Roman"/>
                        </a:rPr>
                        <a:t>62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80" marR="579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Times New Roman"/>
                          <a:ea typeface="Times New Roman"/>
                          <a:cs typeface="Times New Roman"/>
                        </a:rPr>
                        <a:t>0,</a:t>
                      </a:r>
                      <a:r>
                        <a:rPr lang="el-GR" sz="1100" dirty="0">
                          <a:latin typeface="Times New Roman"/>
                          <a:ea typeface="Times New Roman"/>
                          <a:cs typeface="Times New Roman"/>
                        </a:rPr>
                        <a:t>59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80" marR="579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5" name="4 - Ορθογώνιο"/>
          <p:cNvSpPr/>
          <p:nvPr/>
        </p:nvSpPr>
        <p:spPr>
          <a:xfrm>
            <a:off x="1643042" y="5857892"/>
            <a:ext cx="150233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l-GR" sz="1100" b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*  </a:t>
            </a:r>
            <a:r>
              <a:rPr lang="en-GB" sz="1100" b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p</a:t>
            </a:r>
            <a:r>
              <a:rPr lang="el-GR" sz="1100" b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&lt; 0</a:t>
            </a:r>
            <a:r>
              <a:rPr lang="en-GB" sz="1100" b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el-GR" sz="1100" b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05, ** </a:t>
            </a:r>
            <a:r>
              <a:rPr lang="en-GB" sz="1100" b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p</a:t>
            </a:r>
            <a:r>
              <a:rPr lang="el-GR" sz="1100" b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&lt; 0</a:t>
            </a:r>
            <a:r>
              <a:rPr lang="en-GB" sz="1100" b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el-GR" sz="1100" b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01</a:t>
            </a:r>
            <a:endParaRPr lang="el-GR" sz="1100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0" y="75746"/>
            <a:ext cx="8172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Ακολουθεί πίνακας που αποτυπώνει τη συσχέτιση μεταξύ μεταβλητών </a:t>
            </a:r>
            <a:r>
              <a:rPr kumimoji="0" lang="el-GR" sz="1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για πολίτες που νοσηλεύτηκαν σε κλινικές.</a:t>
            </a:r>
            <a:r>
              <a:rPr kumimoji="0" lang="el-G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Γίνεται συσχέτιση της μεταβλητής της σύστασης του Νοσοκομείου σε οικεία πρόσωπα με αυτές που σχετίζονται με τη νοσηλευτική φροντίδα. Προκύπτει ότι οι μεταβλητές αυτές </a:t>
            </a:r>
            <a:r>
              <a:rPr kumimoji="0" lang="el-GR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συμεταβάλλονται</a:t>
            </a:r>
            <a:r>
              <a:rPr kumimoji="0" lang="el-G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παράλληλα. Δηλαδή όσο αυξάνεται η μία (π.χ. η θετική εντύπωση από τη νοσηλευτική φροντίδα), τόσο αυξάνεται και η πρόθεση για θετική σύσταση του νοσοκομείου σε οικεία πρόσωπα. ΣΗΜΕΙΩΣΗ: Οι μεταβλητές δεν έχουν αιτιώδη σχέση μεταξύ τους. Η όποια συσχέτιση όμως μεταξύ τους είναι στατιστικά σημαντική.</a:t>
            </a:r>
            <a:endParaRPr kumimoji="0" lang="el-G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Πίνακας 4. </a:t>
            </a:r>
            <a:r>
              <a:rPr kumimoji="0" lang="el-G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Μέσος όρος, Τυπικές αποκλίσεις και συσχετίσεις μεταξύ της σύστασης σε οικείους, της εντύπωσης από τη συμπεριφορά των νοσηλευτών  και την προσοχή που απέδωσαν στους ασθενείς τους</a:t>
            </a:r>
            <a:r>
              <a:rPr kumimoji="0" lang="el-G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el-G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en-GB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el-G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=169).</a:t>
            </a:r>
            <a:r>
              <a:rPr kumimoji="0" lang="el-G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l-GR" sz="1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Πολίτες που νοσηλεύτηκαν σε κλινικές.</a:t>
            </a:r>
            <a:endParaRPr kumimoji="0" lang="el-G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2 - Πίνακας"/>
          <p:cNvGraphicFramePr>
            <a:graphicFrameLocks noGrp="1"/>
          </p:cNvGraphicFramePr>
          <p:nvPr/>
        </p:nvGraphicFramePr>
        <p:xfrm>
          <a:off x="179513" y="1988841"/>
          <a:ext cx="7632848" cy="4090658"/>
        </p:xfrm>
        <a:graphic>
          <a:graphicData uri="http://schemas.openxmlformats.org/drawingml/2006/table">
            <a:tbl>
              <a:tblPr/>
              <a:tblGrid>
                <a:gridCol w="2812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476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6185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3287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0915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1025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l-GR" sz="1100" dirty="0">
                        <a:latin typeface="Calibri"/>
                      </a:endParaRPr>
                    </a:p>
                  </a:txBody>
                  <a:tcPr marL="54009" marR="540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l-GR" sz="1100" dirty="0">
                        <a:latin typeface="Calibri"/>
                      </a:endParaRPr>
                    </a:p>
                  </a:txBody>
                  <a:tcPr marL="54009" marR="540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 b="1" dirty="0">
                          <a:latin typeface="Times New Roman"/>
                          <a:ea typeface="Times New Roman"/>
                          <a:cs typeface="Times New Roman"/>
                        </a:rPr>
                        <a:t>Σύσταση σε οικείους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09" marR="54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 b="1">
                          <a:latin typeface="Times New Roman"/>
                          <a:ea typeface="Times New Roman"/>
                          <a:cs typeface="Times New Roman"/>
                        </a:rPr>
                        <a:t>Εντύπωση από τη συμπεριφορά των νοσηλευτών                          (ευγένεια – σεβασμός)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09" marR="54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 b="1">
                          <a:latin typeface="Times New Roman"/>
                          <a:ea typeface="Times New Roman"/>
                          <a:cs typeface="Times New Roman"/>
                        </a:rPr>
                        <a:t>Εντύπωση από την προσοχή  των νοσηλευτών σε εσάς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09" marR="54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0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l-GR" sz="1100">
                        <a:latin typeface="Calibri"/>
                      </a:endParaRPr>
                    </a:p>
                  </a:txBody>
                  <a:tcPr marL="54009" marR="540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l-GR" sz="1100">
                        <a:latin typeface="Calibri"/>
                      </a:endParaRPr>
                    </a:p>
                  </a:txBody>
                  <a:tcPr marL="54009" marR="540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 b="1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09" marR="540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09" marR="540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09" marR="540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0514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09" marR="5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Θα συστήνατε το Νοσοκομείο μας στους φίλους και στην οικογένειά σας;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09" marR="540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09" marR="540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,347**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09" marR="540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,348**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09" marR="540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1430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09" marR="5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Κατά την παραμονή σας στο νοσοκομείο, πόσο συχνά οι νοσηλευτές σας φέρθηκαν με ευγένεια και σεβασμό;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09" marR="540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l-GR" sz="1100">
                        <a:latin typeface="Calibri"/>
                      </a:endParaRPr>
                    </a:p>
                  </a:txBody>
                  <a:tcPr marL="54009" marR="540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09" marR="540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,707**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09" marR="540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1430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09" marR="54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Κατά την παραμονή σας στο νοσοκομείο, πόσο συχνά οι νοσηλευτές σας άκουσαν με προσοχή;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09" marR="540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l-GR" sz="1100">
                        <a:latin typeface="Calibri"/>
                      </a:endParaRPr>
                    </a:p>
                  </a:txBody>
                  <a:tcPr marL="54009" marR="540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l-GR" sz="1100">
                        <a:latin typeface="Calibri"/>
                      </a:endParaRPr>
                    </a:p>
                  </a:txBody>
                  <a:tcPr marL="54009" marR="540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09" marR="540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0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l-GR" sz="1100">
                        <a:latin typeface="Calibri"/>
                      </a:endParaRPr>
                    </a:p>
                  </a:txBody>
                  <a:tcPr marL="54009" marR="540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latin typeface="Times New Roman"/>
                          <a:ea typeface="Times New Roman"/>
                          <a:cs typeface="Times New Roman"/>
                        </a:rPr>
                        <a:t>Μέσος Όρος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09" marR="540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latin typeface="Times New Roman"/>
                          <a:ea typeface="Times New Roman"/>
                          <a:cs typeface="Times New Roman"/>
                        </a:rPr>
                        <a:t>3,81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09" marR="540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latin typeface="Times New Roman"/>
                          <a:ea typeface="Times New Roman"/>
                          <a:cs typeface="Times New Roman"/>
                        </a:rPr>
                        <a:t>3,89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09" marR="540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latin typeface="Times New Roman"/>
                          <a:ea typeface="Times New Roman"/>
                          <a:cs typeface="Times New Roman"/>
                        </a:rPr>
                        <a:t>3,87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09" marR="540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3083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 b="1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09" marR="540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latin typeface="Times New Roman"/>
                          <a:ea typeface="Times New Roman"/>
                          <a:cs typeface="Times New Roman"/>
                        </a:rPr>
                        <a:t>Τυπική Απόκλιση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09" marR="540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latin typeface="Times New Roman"/>
                          <a:ea typeface="Times New Roman"/>
                          <a:cs typeface="Times New Roman"/>
                        </a:rPr>
                        <a:t>0,43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09" marR="540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  <a:cs typeface="Times New Roman"/>
                        </a:rPr>
                        <a:t>0,</a:t>
                      </a:r>
                      <a:r>
                        <a:rPr lang="el-GR" sz="1100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09" marR="540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Times New Roman"/>
                          <a:ea typeface="Times New Roman"/>
                          <a:cs typeface="Times New Roman"/>
                        </a:rPr>
                        <a:t>0,</a:t>
                      </a:r>
                      <a:r>
                        <a:rPr lang="el-GR" sz="1100" dirty="0"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09" marR="540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500034" y="6143644"/>
            <a:ext cx="192882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*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357158" y="6072206"/>
            <a:ext cx="126188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p</a:t>
            </a:r>
            <a:r>
              <a:rPr lang="el-GR" sz="1000" b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&lt; 0</a:t>
            </a:r>
            <a:r>
              <a:rPr lang="en-GB" sz="1000" b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el-GR" sz="1000" b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05, ** </a:t>
            </a:r>
            <a:r>
              <a:rPr lang="en-GB" sz="1000" b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p</a:t>
            </a:r>
            <a:r>
              <a:rPr lang="el-GR" sz="1000" b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&lt; 0</a:t>
            </a:r>
            <a:r>
              <a:rPr lang="en-GB" sz="1000" b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el-GR" sz="1000" b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01</a:t>
            </a:r>
            <a:endParaRPr lang="el-GR" sz="1000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0" y="0"/>
            <a:ext cx="8172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69875" algn="l"/>
              </a:tabLst>
            </a:pPr>
            <a:r>
              <a:rPr kumimoji="0" lang="el-GR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Ακολουθούν γραφήματα με δείκτες που αποτυπώνουν τα δυνατά και τα αδύνατα σημεία μας που χρήζουν βελτίωσης με αναγωγή σε εκατοστιαία κλίμακα</a:t>
            </a:r>
            <a:endParaRPr kumimoji="0" lang="el-GR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2 - Γράφημα"/>
          <p:cNvGraphicFramePr/>
          <p:nvPr/>
        </p:nvGraphicFramePr>
        <p:xfrm>
          <a:off x="214282" y="928670"/>
          <a:ext cx="7958118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214282" y="214290"/>
            <a:ext cx="803012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l-GR" sz="1600" dirty="0"/>
              <a:t>Δείκτες ικανοποίησης πολιτών που νοσηλεύτηκαν στο Γενικό Νοσοκομείο Σύρου Ν=169 </a:t>
            </a:r>
          </a:p>
        </p:txBody>
      </p:sp>
      <p:graphicFrame>
        <p:nvGraphicFramePr>
          <p:cNvPr id="3" name="2 - Γράφημα"/>
          <p:cNvGraphicFramePr/>
          <p:nvPr/>
        </p:nvGraphicFramePr>
        <p:xfrm>
          <a:off x="285719" y="836712"/>
          <a:ext cx="7742665" cy="55212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808" y="386994"/>
            <a:ext cx="8157592" cy="521726"/>
          </a:xfrm>
        </p:spPr>
        <p:txBody>
          <a:bodyPr>
            <a:normAutofit fontScale="90000"/>
          </a:bodyPr>
          <a:lstStyle/>
          <a:p>
            <a:pPr algn="ctr"/>
            <a:r>
              <a:rPr lang="el-GR" sz="3200" dirty="0"/>
              <a:t>ΠΡΟΣΛΗΨΕΙΣ –ΔΙΟΡΙΣΜΟΙ- ΜΕΤΑΤΑΞΕΙΣ 2016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412776"/>
            <a:ext cx="8229600" cy="5112568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l-GR" i="1" u="sng" dirty="0"/>
              <a:t>ΙΑΤΡΙΚΟ ΠΡΟΣΩΠΙΚΟ</a:t>
            </a:r>
            <a:endParaRPr lang="el-GR" dirty="0"/>
          </a:p>
          <a:p>
            <a:r>
              <a:rPr lang="el-GR" sz="3000" dirty="0"/>
              <a:t>3 Ιατροί ΕΣΥ με μετάταξη ειδικότητας Παθολογίας, Παιδιατρικής και Πνευμονολογίας</a:t>
            </a:r>
          </a:p>
          <a:p>
            <a:r>
              <a:rPr lang="el-GR" sz="3000" dirty="0"/>
              <a:t>3 Επικουρικοί ιατροί ειδικότητας </a:t>
            </a:r>
            <a:r>
              <a:rPr lang="el-GR" sz="3000" dirty="0" err="1"/>
              <a:t>Ακτ</a:t>
            </a:r>
            <a:r>
              <a:rPr lang="el-GR" sz="3000" dirty="0"/>
              <a:t>/γνωστικής και Ορθοπεδικής</a:t>
            </a:r>
          </a:p>
          <a:p>
            <a:r>
              <a:rPr lang="el-GR" sz="3000" dirty="0"/>
              <a:t>2 ειδικευόμενοι ιατροί ειδικότητας Παθολογίας</a:t>
            </a:r>
          </a:p>
          <a:p>
            <a:pPr algn="ctr">
              <a:buNone/>
            </a:pPr>
            <a:endParaRPr lang="el-GR" i="1" u="sng" dirty="0"/>
          </a:p>
          <a:p>
            <a:pPr algn="ctr">
              <a:buNone/>
            </a:pPr>
            <a:r>
              <a:rPr lang="el-GR" i="1" u="sng" dirty="0"/>
              <a:t>ΛΟΙΠΟ ΠΡΟΣΩΠΙΚΟ</a:t>
            </a:r>
            <a:endParaRPr lang="el-GR" dirty="0"/>
          </a:p>
          <a:p>
            <a:r>
              <a:rPr lang="el-GR" sz="3000" dirty="0"/>
              <a:t>Νοσηλευτικό προσωπικό (ΤΕ , ΔΕ, ΥΕ): 8</a:t>
            </a:r>
          </a:p>
          <a:p>
            <a:r>
              <a:rPr lang="el-GR" sz="3000" dirty="0"/>
              <a:t>Διοικητικό προσωπικό (ΤΕ,ΔΕ) : 3</a:t>
            </a:r>
          </a:p>
          <a:p>
            <a:r>
              <a:rPr lang="el-GR" sz="3000" dirty="0"/>
              <a:t>Λοιπό Επιστημονικό παραϊατρικό : 1</a:t>
            </a:r>
          </a:p>
          <a:p>
            <a:r>
              <a:rPr lang="el-GR" sz="3000" dirty="0"/>
              <a:t>Τεχνικό – ξενοδοχειακό κατηγορίας ΥΕ : 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152" y="426408"/>
            <a:ext cx="8147248" cy="482312"/>
          </a:xfrm>
        </p:spPr>
        <p:txBody>
          <a:bodyPr>
            <a:normAutofit/>
          </a:bodyPr>
          <a:lstStyle/>
          <a:p>
            <a:pPr algn="ctr"/>
            <a:r>
              <a:rPr lang="el-GR" sz="2900" dirty="0"/>
              <a:t>ΠΡΟΣΛΗΨΕΙΣ –ΔΙΟΡΙΣΜΟΙ- ΜΕΤΑΤΑΞΕΙΣ 2017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23528" y="1268760"/>
            <a:ext cx="7715200" cy="518697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l-GR" i="1" u="sng" dirty="0"/>
              <a:t>ΙΑΤΡΙΚΟ ΠΡΟΣΩΠΙΚΟ</a:t>
            </a:r>
          </a:p>
          <a:p>
            <a:pPr algn="ctr">
              <a:buNone/>
            </a:pPr>
            <a:endParaRPr lang="el-GR" i="1" u="sng" dirty="0"/>
          </a:p>
          <a:p>
            <a:r>
              <a:rPr lang="el-GR" dirty="0"/>
              <a:t>5 Ιατροί ΕΣΥ ειδικότητας Ουρολογίας, Παθολογίας, Παιδιατρικής, </a:t>
            </a:r>
            <a:r>
              <a:rPr lang="el-GR" dirty="0" err="1"/>
              <a:t>Ωρλ</a:t>
            </a:r>
            <a:r>
              <a:rPr lang="el-GR" dirty="0"/>
              <a:t> και Ιατρικής </a:t>
            </a:r>
            <a:r>
              <a:rPr lang="el-GR" dirty="0" err="1"/>
              <a:t>Βιοπαθολογίας</a:t>
            </a:r>
            <a:endParaRPr lang="el-GR" dirty="0"/>
          </a:p>
          <a:p>
            <a:endParaRPr lang="el-GR" dirty="0"/>
          </a:p>
          <a:p>
            <a:r>
              <a:rPr lang="el-GR" dirty="0"/>
              <a:t>4 Επικουρικοί Ιατροί ειδικότητας Ψυχιατρικής, Χειρουργικής, Αναισθησιολογίας και Καρδιολογίας</a:t>
            </a:r>
          </a:p>
          <a:p>
            <a:endParaRPr lang="el-GR" dirty="0"/>
          </a:p>
          <a:p>
            <a:r>
              <a:rPr lang="el-GR" dirty="0"/>
              <a:t> 4 Ειδικευόμενοι Ιατροί ειδικότητας Χειρουργικής και  Παθολογίας.</a:t>
            </a:r>
          </a:p>
          <a:p>
            <a:pPr>
              <a:buNone/>
            </a:pPr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9512" y="1609416"/>
            <a:ext cx="7992888" cy="4846320"/>
          </a:xfrm>
        </p:spPr>
        <p:txBody>
          <a:bodyPr/>
          <a:lstStyle/>
          <a:p>
            <a:pPr algn="ctr">
              <a:buNone/>
            </a:pPr>
            <a:r>
              <a:rPr lang="el-GR" i="1" u="sng" dirty="0"/>
              <a:t>ΛΟΙΠΟ ΠΡΟΣΩΠΙΚΟ</a:t>
            </a:r>
            <a:endParaRPr lang="el-GR" dirty="0"/>
          </a:p>
          <a:p>
            <a:r>
              <a:rPr lang="el-GR" dirty="0"/>
              <a:t>Νοσηλευτικό προσωπικό (ΤΕ, ΔΕ, ΥΕ): 5</a:t>
            </a:r>
          </a:p>
          <a:p>
            <a:endParaRPr lang="el-GR" dirty="0"/>
          </a:p>
          <a:p>
            <a:r>
              <a:rPr lang="el-GR" dirty="0"/>
              <a:t>Λοιπό Επιστημονικό παραϊατρικό : 2</a:t>
            </a:r>
          </a:p>
          <a:p>
            <a:endParaRPr lang="el-GR" dirty="0"/>
          </a:p>
          <a:p>
            <a:r>
              <a:rPr lang="el-GR" dirty="0"/>
              <a:t>Μέσω προγράμματος ΟΑΕΔ (</a:t>
            </a:r>
            <a:r>
              <a:rPr lang="el-GR" dirty="0" err="1"/>
              <a:t>διαφ.ειδικοτήτων</a:t>
            </a:r>
            <a:r>
              <a:rPr lang="el-GR" dirty="0"/>
              <a:t>): 20</a:t>
            </a:r>
          </a:p>
          <a:p>
            <a:endParaRPr lang="el-GR" dirty="0"/>
          </a:p>
          <a:p>
            <a:r>
              <a:rPr lang="el-GR" dirty="0"/>
              <a:t>Με σύμβαση ορισμένου χρόνου κλάδου ΥΕ Προσωπικό Καθαριότητας: 12</a:t>
            </a:r>
            <a:endParaRPr lang="en-US" dirty="0"/>
          </a:p>
          <a:p>
            <a:endParaRPr lang="el-GR" dirty="0"/>
          </a:p>
        </p:txBody>
      </p:sp>
      <p:sp>
        <p:nvSpPr>
          <p:cNvPr id="4" name="1 - Τίτλος"/>
          <p:cNvSpPr txBox="1">
            <a:spLocks/>
          </p:cNvSpPr>
          <p:nvPr/>
        </p:nvSpPr>
        <p:spPr>
          <a:xfrm>
            <a:off x="25152" y="426408"/>
            <a:ext cx="8147248" cy="482312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900" b="1" i="0" u="none" strike="noStrike" kern="1200" cap="all" spc="0" normalizeH="0" baseline="0" noProof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ΠΡΟΣΛΗΨΕΙΣ –ΔΙΟΡΙΣΜΟΙ- ΜΕΤΑΤΑΞΕΙΣ 2017</a:t>
            </a:r>
            <a:endParaRPr kumimoji="0" lang="el-GR" sz="29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808" y="386994"/>
            <a:ext cx="8157592" cy="521726"/>
          </a:xfrm>
        </p:spPr>
        <p:txBody>
          <a:bodyPr>
            <a:normAutofit fontScale="90000"/>
          </a:bodyPr>
          <a:lstStyle/>
          <a:p>
            <a:pPr algn="ctr"/>
            <a:r>
              <a:rPr lang="el-GR" sz="3200" dirty="0"/>
              <a:t>ΠΡΟΣΛΗΨΕΙΣ –ΔΙΟΡΙΣΜΟΙ- ΜΕΤΑΤΑΞΕΙΣ 2018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412776"/>
            <a:ext cx="8229600" cy="50405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l-GR" i="1" u="sng" dirty="0"/>
              <a:t>ΙΑΤΡΙΚΟ ΠΡΟΣΩΠΙΚΟ</a:t>
            </a:r>
            <a:endParaRPr lang="el-GR" dirty="0"/>
          </a:p>
          <a:p>
            <a:r>
              <a:rPr lang="el-GR" dirty="0"/>
              <a:t>2 Ιατροί ΕΣΥ ειδικότητας Ουρολογίας και Ορθοπεδικής</a:t>
            </a:r>
          </a:p>
          <a:p>
            <a:r>
              <a:rPr lang="el-GR" dirty="0"/>
              <a:t>8 ειδικευόμενοι ιατροί ειδικότητας Παθολογίας, Χειρουργικής και Γενικής Ιατρικής</a:t>
            </a:r>
          </a:p>
          <a:p>
            <a:pPr algn="ctr">
              <a:buNone/>
            </a:pPr>
            <a:endParaRPr lang="el-GR" i="1" u="sng" dirty="0"/>
          </a:p>
          <a:p>
            <a:pPr algn="ctr">
              <a:buNone/>
            </a:pPr>
            <a:r>
              <a:rPr lang="el-GR" i="1" u="sng" dirty="0"/>
              <a:t>ΛΟΙΠΟ ΠΡΟΣΩΠΙΚΟ</a:t>
            </a:r>
            <a:endParaRPr lang="el-GR" dirty="0"/>
          </a:p>
          <a:p>
            <a:r>
              <a:rPr lang="el-GR" dirty="0"/>
              <a:t>Νοσηλευτικό προσωπικό (ΤΕ, ΔΕ, ΥΕ): 4</a:t>
            </a:r>
          </a:p>
          <a:p>
            <a:r>
              <a:rPr lang="el-GR" dirty="0"/>
              <a:t>Λοιπό Επιστημονικό παραϊατρικό: 5</a:t>
            </a:r>
          </a:p>
          <a:p>
            <a:r>
              <a:rPr lang="el-GR" dirty="0"/>
              <a:t>Μέσω προγράμματος ΟΑΕΔ (διαφόρων ειδικοτήτων): 4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900" dirty="0"/>
              <a:t>ΠΡΟΣΛΗΨΕΙΣ – ΔΙΟΡΙΣΜΟΙ - ΜΕΤΑΤΑΞΕΙΣ 201</a:t>
            </a:r>
            <a:r>
              <a:rPr lang="en-US" sz="2900" dirty="0"/>
              <a:t>9</a:t>
            </a:r>
            <a:endParaRPr lang="el-GR" sz="29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l-GR" u="sng" dirty="0"/>
              <a:t>Ιατρικό Προσωπικό</a:t>
            </a:r>
          </a:p>
          <a:p>
            <a:pPr algn="ctr">
              <a:buNone/>
            </a:pPr>
            <a:endParaRPr lang="el-GR" u="sng" dirty="0"/>
          </a:p>
          <a:p>
            <a:r>
              <a:rPr lang="el-GR" sz="2400" dirty="0"/>
              <a:t>Προσλήφθηκαν 9 ιατροί ΕΣΥ ειδικότητας Πνευμονολογίας, Μαιευτικής-Γυναικολογίας,      2 Καρδιολογίας(ΜΑΦ), Αναισθησιολογίας</a:t>
            </a:r>
            <a:r>
              <a:rPr lang="en-US" sz="2400" dirty="0"/>
              <a:t>,</a:t>
            </a:r>
            <a:r>
              <a:rPr lang="el-GR" sz="2400" dirty="0"/>
              <a:t> Οδοντιατρικής</a:t>
            </a:r>
            <a:r>
              <a:rPr lang="el-GR" dirty="0"/>
              <a:t> και </a:t>
            </a:r>
            <a:r>
              <a:rPr lang="el-GR" dirty="0" err="1"/>
              <a:t>Βιοπαθολογίας</a:t>
            </a:r>
            <a:r>
              <a:rPr lang="el-GR" dirty="0"/>
              <a:t>.</a:t>
            </a:r>
          </a:p>
          <a:p>
            <a:pPr algn="ctr">
              <a:buNone/>
            </a:pPr>
            <a:endParaRPr lang="el-GR" i="1" u="sng" dirty="0"/>
          </a:p>
          <a:p>
            <a:pPr algn="ctr">
              <a:buNone/>
            </a:pPr>
            <a:r>
              <a:rPr lang="el-GR" i="1" u="sng" dirty="0"/>
              <a:t>Λοιπό Προσωπικό</a:t>
            </a:r>
            <a:endParaRPr lang="el-GR" dirty="0"/>
          </a:p>
          <a:p>
            <a:r>
              <a:rPr lang="el-GR" dirty="0"/>
              <a:t>Νοσηλευτικό Προσωπικό (ΤΕ, ΔΕ, ΥΕ): 4</a:t>
            </a:r>
          </a:p>
          <a:p>
            <a:r>
              <a:rPr lang="el-GR" dirty="0"/>
              <a:t>Διοικητικό Προσωπικό – Τεχνική υπηρεσία: 5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 err="1"/>
              <a:t>Αναμονη</a:t>
            </a:r>
            <a:r>
              <a:rPr lang="el-GR" dirty="0"/>
              <a:t> </a:t>
            </a:r>
            <a:r>
              <a:rPr lang="el-GR" dirty="0" err="1"/>
              <a:t>προσληψεων</a:t>
            </a:r>
            <a:r>
              <a:rPr lang="el-GR" dirty="0"/>
              <a:t>  ΓΙΑ ΤΟ ΕΤΟΣ 2019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l-GR" dirty="0"/>
          </a:p>
          <a:p>
            <a:r>
              <a:rPr lang="el-GR" dirty="0"/>
              <a:t>Αναμένονται οι προσλήψεις  ειδικότητας Γαστρεντερολογίας και 4 Ιατροί διαφόρων ειδικοτήτων για το τμήμα των ΤΕΠ, Ψυχίατρος, Χειρουργός</a:t>
            </a:r>
          </a:p>
          <a:p>
            <a:r>
              <a:rPr lang="el-GR" dirty="0"/>
              <a:t>6 άτομα Νοσηλευτικού και λοιπού προσωπικού από την προκήρυξη 2Κ/2019  με αυξημένη </a:t>
            </a:r>
            <a:r>
              <a:rPr lang="el-GR" dirty="0" err="1"/>
              <a:t>μοριοδότηση</a:t>
            </a:r>
            <a:r>
              <a:rPr lang="el-GR" dirty="0"/>
              <a:t> στο ήδη υπηρετούν επικουρικό προσωπικό</a:t>
            </a:r>
          </a:p>
          <a:p>
            <a:r>
              <a:rPr lang="el-GR" dirty="0"/>
              <a:t>Κρίθηκε άγονη η θέση της Νεφρολογίας και θα επαναπροκηρυχθεί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φθονία">
  <a:themeElements>
    <a:clrScheme name="Αφθονί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Αφθονί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Αφθονί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Αφθονία">
  <a:themeElements>
    <a:clrScheme name="Αφθονί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Αφθονί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Αφθονί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Αφθονία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2131</TotalTime>
  <Words>2348</Words>
  <Application>Microsoft Office PowerPoint</Application>
  <PresentationFormat>Προβολή στην οθόνη (4:3)</PresentationFormat>
  <Paragraphs>751</Paragraphs>
  <Slides>33</Slides>
  <Notes>5</Notes>
  <HiddenSlides>0</HiddenSlides>
  <MMClips>0</MMClips>
  <ScaleCrop>false</ScaleCrop>
  <HeadingPairs>
    <vt:vector size="4" baseType="variant">
      <vt:variant>
        <vt:lpstr>Θέμα</vt:lpstr>
      </vt:variant>
      <vt:variant>
        <vt:i4>2</vt:i4>
      </vt:variant>
      <vt:variant>
        <vt:lpstr>Τίτλοι διαφανειών</vt:lpstr>
      </vt:variant>
      <vt:variant>
        <vt:i4>33</vt:i4>
      </vt:variant>
    </vt:vector>
  </HeadingPairs>
  <TitlesOfParts>
    <vt:vector size="35" baseType="lpstr">
      <vt:lpstr>Αφθονία</vt:lpstr>
      <vt:lpstr>1_Αφθονία</vt:lpstr>
      <vt:lpstr>ΑΠΟΛΟΓΙΣΜΟΣ Γ.Ν ΣΥΡΟΥ «ΒΑΡΔΑΚΕΙΟ &amp; ΠΡΩΪΟ»</vt:lpstr>
      <vt:lpstr>AΝΘΡΩΠΙΝΟ ΔΥΝΑΜΙΚΟ 2014-2019</vt:lpstr>
      <vt:lpstr>  AΝΘΡΩΠΙΝΟ ΔΥΝΑΜΙΚΟ </vt:lpstr>
      <vt:lpstr>ΠΡΟΣΛΗΨΕΙΣ –ΔΙΟΡΙΣΜΟΙ- ΜΕΤΑΤΑΞΕΙΣ 2016</vt:lpstr>
      <vt:lpstr>ΠΡΟΣΛΗΨΕΙΣ –ΔΙΟΡΙΣΜΟΙ- ΜΕΤΑΤΑΞΕΙΣ 2017</vt:lpstr>
      <vt:lpstr>Διαφάνεια 6</vt:lpstr>
      <vt:lpstr>ΠΡΟΣΛΗΨΕΙΣ –ΔΙΟΡΙΣΜΟΙ- ΜΕΤΑΤΑΞΕΙΣ 2018</vt:lpstr>
      <vt:lpstr>ΠΡΟΣΛΗΨΕΙΣ – ΔΙΟΡΙΣΜΟΙ - ΜΕΤΑΤΑΞΕΙΣ 2019</vt:lpstr>
      <vt:lpstr>Αναμονη προσληψεων  ΓΙΑ ΤΟ ΕΤΟΣ 2019</vt:lpstr>
      <vt:lpstr>ΑνΑπτυξη τμημΑτων - ιατρεΙων</vt:lpstr>
      <vt:lpstr>ΑνΑπτυξη τμημΑτων - ιατρεΙων</vt:lpstr>
      <vt:lpstr>ΑνΑπτυξη τμημΑτων - ιατρεΙων</vt:lpstr>
      <vt:lpstr>ΑΝΑΔΙΟΡΓΑΝΩΣΗ ΤΟΥ ΚΕΦΙΑΠ</vt:lpstr>
      <vt:lpstr>AλλεΣ δρΑσειΣ</vt:lpstr>
      <vt:lpstr>ΙατροτεχνολογιΚΟΣ εξοπλισμΟΣ </vt:lpstr>
      <vt:lpstr>          ΑΝΑΜΕΝΟΝΤΑΙ ΑΠΟ ΤΟ ΕΣΠΑ 2014-2020 ΕΝΤΟΣ ΤΟΥ 2019 </vt:lpstr>
      <vt:lpstr>Παραδοθηκαν από το  εσπα 2014-20</vt:lpstr>
      <vt:lpstr>ΠρομΗθεια  εξοπλισμοΥ ΠληροφορικΗΣ  απΟ το ΠρΟγραμμα ΔημοσΙων ΕπενδΥσεων (ΠΔΕ 2017)</vt:lpstr>
      <vt:lpstr>ΠρογραμματισμΟΣ για το μΕλλον</vt:lpstr>
      <vt:lpstr>ΠρογραμματισμΟΣ για το μΕλλον</vt:lpstr>
      <vt:lpstr>ΚοινO ΠλαIσιο ΑξιολOγησηΣ</vt:lpstr>
      <vt:lpstr>ΣυνεργασΙΕΣ - εξωστρΕφεια</vt:lpstr>
      <vt:lpstr>Διαφάνεια 23</vt:lpstr>
      <vt:lpstr>Διαφάνεια 24</vt:lpstr>
      <vt:lpstr>Διαφάνεια 25</vt:lpstr>
      <vt:lpstr>Διαφάνεια 26</vt:lpstr>
      <vt:lpstr>Διαφάνεια 27</vt:lpstr>
      <vt:lpstr>Διαφάνεια 28</vt:lpstr>
      <vt:lpstr>Διαφάνεια 29</vt:lpstr>
      <vt:lpstr>Διαφάνεια 30</vt:lpstr>
      <vt:lpstr>Διαφάνεια 31</vt:lpstr>
      <vt:lpstr>Διαφάνεια 32</vt:lpstr>
      <vt:lpstr>Διαφάνεια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ΑΠΟΛΟΓΙΣΜΟΣ Γ.Ν ΣΥΡΟΥ «ΒΑΡΔΑΚΕΙΟ &amp; ΠΡΩΪΟ»</dc:title>
  <dc:creator>avarthalitou</dc:creator>
  <cp:lastModifiedBy>apolitis</cp:lastModifiedBy>
  <cp:revision>176</cp:revision>
  <dcterms:created xsi:type="dcterms:W3CDTF">2018-02-09T08:00:20Z</dcterms:created>
  <dcterms:modified xsi:type="dcterms:W3CDTF">2019-11-11T12:37:11Z</dcterms:modified>
</cp:coreProperties>
</file>